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4"/>
  </p:notesMasterIdLst>
  <p:sldIdLst>
    <p:sldId id="256" r:id="rId5"/>
    <p:sldId id="344" r:id="rId6"/>
    <p:sldId id="359" r:id="rId7"/>
    <p:sldId id="356" r:id="rId8"/>
    <p:sldId id="355" r:id="rId9"/>
    <p:sldId id="364" r:id="rId10"/>
    <p:sldId id="365" r:id="rId11"/>
    <p:sldId id="366" r:id="rId12"/>
    <p:sldId id="258" r:id="rId13"/>
    <p:sldId id="342" r:id="rId14"/>
    <p:sldId id="320" r:id="rId15"/>
    <p:sldId id="347" r:id="rId16"/>
    <p:sldId id="341" r:id="rId17"/>
    <p:sldId id="367" r:id="rId18"/>
    <p:sldId id="368" r:id="rId19"/>
    <p:sldId id="369" r:id="rId20"/>
    <p:sldId id="370" r:id="rId21"/>
    <p:sldId id="371" r:id="rId22"/>
    <p:sldId id="372"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2247"/>
    <a:srgbClr val="2525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70B7E3-041D-9976-07A8-B3775B561EA5}" v="414" dt="2020-08-13T15:21:02.611"/>
    <p1510:client id="{0D54AF65-DF57-B68C-E1FC-B8129F0D1276}" v="37" dt="2021-01-12T18:53:02.315"/>
    <p1510:client id="{0EE84E04-060D-D8A8-6F51-47EE424A8A17}" v="69" dt="2020-01-08T22:03:08.031"/>
    <p1510:client id="{11C11F94-1C3B-AE19-A159-F8250D734F95}" v="23" dt="2020-08-11T20:03:23.804"/>
    <p1510:client id="{1BA4F83D-00A5-23BE-3384-D1B56FC4D375}" v="130" dt="2020-01-08T20:14:38.913"/>
    <p1510:client id="{1C67F5D0-A677-35E0-EC9E-00BF982484C7}" v="324" dt="2020-01-08T00:57:49.314"/>
    <p1510:client id="{220B150E-57D8-B12D-347C-5B80EB590995}" v="17" dt="2021-01-07T19:19:36.528"/>
    <p1510:client id="{3398B1CE-1CA4-F98F-0B3F-5BB2B8E81F79}" v="25" dt="2020-08-13T13:21:30.246"/>
    <p1510:client id="{3639610D-561A-3588-EDEC-A577DF40166F}" v="16" dt="2021-01-12T12:24:14.052"/>
    <p1510:client id="{4DB36545-2CD1-90E6-CE98-7DA79AB9C338}" v="12" dt="2021-01-12T19:55:26.851"/>
    <p1510:client id="{4E703F33-804B-2315-848E-0ADBDF90191A}" v="302" dt="2021-01-06T23:05:30.677"/>
    <p1510:client id="{61A64206-CF42-FC47-6AAB-5BBF8E3C3B84}" v="608" dt="2020-08-10T17:30:54.272"/>
    <p1510:client id="{6925C8F3-ED69-16BB-7BAA-1725D2566ECB}" v="725" dt="2021-01-12T19:02:51.437"/>
    <p1510:client id="{85D05C18-24B9-D51F-84B1-9CDD5637EFC9}" v="1" dt="2020-01-09T15:12:31.263"/>
    <p1510:client id="{8958B336-9D82-7737-3838-869226DF6E29}" v="598" dt="2021-01-06T17:08:44.360"/>
    <p1510:client id="{954C5835-8A30-30AF-BDA2-FC665A5B8AE9}" v="126" dt="2020-01-08T17:40:14.626"/>
    <p1510:client id="{AD114D9E-934A-28D7-1152-DCBABA78FF29}" v="1183" dt="2020-08-13T12:24:43.959"/>
    <p1510:client id="{B0D5786F-F94B-7351-6AF8-69FBE3F4330B}" v="2" dt="2021-01-11T17:01:01.024"/>
    <p1510:client id="{B13857C3-90EA-4E23-22AB-490D49B9A618}" v="125" dt="2020-08-12T16:12:41.705"/>
    <p1510:client id="{B7231C10-6E47-B793-42E4-BE001E3B0D1A}" v="230" dt="2020-08-10T23:05:11.686"/>
    <p1510:client id="{C09C1B31-E97A-CCA0-9266-014BD128FF25}" v="362" dt="2020-08-12T17:07:36.292"/>
    <p1510:client id="{C52BF7B5-49DD-E9E0-B72B-F3EA056DE577}" v="1147" dt="2021-01-05T23:20:18.075"/>
    <p1510:client id="{C7E12700-198B-C51A-4630-8D08B4318251}" v="264" dt="2020-01-07T19:35:00.077"/>
    <p1510:client id="{C87BCBE8-35C0-D2CD-4EB7-40588933CF2E}" v="517" dt="2021-01-11T23:31:32.323"/>
    <p1510:client id="{DE5E6B7A-1C14-658E-DA5C-361ADA0C34E4}" v="16" dt="2021-01-07T13:19:15.369"/>
    <p1510:client id="{F02356D4-8821-733D-6560-3CBA55816675}" v="2071" dt="2020-08-10T21:33:22.031"/>
    <p1510:client id="{F1FA36BD-1430-A214-FD05-5D56A083C709}" v="1645" dt="2020-01-08T22:53:37.742"/>
    <p1510:client id="{F4260B84-15D3-6541-BFE0-9D1C41624222}" v="28" dt="2021-01-06T14:13:52.588"/>
    <p1510:client id="{F6F25C5C-D201-48C3-64D8-A9D7BF433252}" v="11" dt="2020-08-11T13:12:31.379"/>
    <p1510:client id="{F7FB4B6C-7A5F-23EE-A4C7-5DAE051B0B91}" v="1486" dt="2020-01-08T00:09:54.4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41D085-2BE3-49B1-8C0A-BE02C465D821}"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75C12-19EF-484A-BAD6-7AFC75DCA919}" type="slidenum">
              <a:rPr lang="en-US" smtClean="0"/>
              <a:t>‹#›</a:t>
            </a:fld>
            <a:endParaRPr lang="en-US"/>
          </a:p>
        </p:txBody>
      </p:sp>
    </p:spTree>
    <p:extLst>
      <p:ext uri="{BB962C8B-B14F-4D97-AF65-F5344CB8AC3E}">
        <p14:creationId xmlns:p14="http://schemas.microsoft.com/office/powerpoint/2010/main" val="2882933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75C12-19EF-484A-BAD6-7AFC75DCA919}" type="slidenum">
              <a:rPr lang="en-US" smtClean="0"/>
              <a:t>9</a:t>
            </a:fld>
            <a:endParaRPr lang="en-US"/>
          </a:p>
        </p:txBody>
      </p:sp>
    </p:spTree>
    <p:extLst>
      <p:ext uri="{BB962C8B-B14F-4D97-AF65-F5344CB8AC3E}">
        <p14:creationId xmlns:p14="http://schemas.microsoft.com/office/powerpoint/2010/main" val="16485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Grzywacz pronounced: "Greevats"</a:t>
            </a:r>
          </a:p>
        </p:txBody>
      </p:sp>
      <p:sp>
        <p:nvSpPr>
          <p:cNvPr id="4" name="Slide Number Placeholder 3"/>
          <p:cNvSpPr>
            <a:spLocks noGrp="1"/>
          </p:cNvSpPr>
          <p:nvPr>
            <p:ph type="sldNum" sz="quarter" idx="5"/>
          </p:nvPr>
        </p:nvSpPr>
        <p:spPr/>
        <p:txBody>
          <a:bodyPr/>
          <a:lstStyle/>
          <a:p>
            <a:fld id="{93775C12-19EF-484A-BAD6-7AFC75DCA919}" type="slidenum">
              <a:rPr lang="en-US" smtClean="0"/>
              <a:t>11</a:t>
            </a:fld>
            <a:endParaRPr lang="en-US"/>
          </a:p>
        </p:txBody>
      </p:sp>
    </p:spTree>
    <p:extLst>
      <p:ext uri="{BB962C8B-B14F-4D97-AF65-F5344CB8AC3E}">
        <p14:creationId xmlns:p14="http://schemas.microsoft.com/office/powerpoint/2010/main" val="91925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04105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6270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3880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59009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52621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5997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1752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13815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69712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24951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16612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9738911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www.luc.edu/fotl/january2021fotlregistrationandschedul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2247"/>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CDE6D5-7900-44E0-A0C8-DE909D7936DC}"/>
              </a:ext>
            </a:extLst>
          </p:cNvPr>
          <p:cNvSpPr/>
          <p:nvPr/>
        </p:nvSpPr>
        <p:spPr>
          <a:xfrm>
            <a:off x="656492" y="177799"/>
            <a:ext cx="10931767" cy="43277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flipH="1" flipV="1">
            <a:off x="118753" y="-451262"/>
            <a:ext cx="130629" cy="201880"/>
          </a:xfrm>
        </p:spPr>
        <p:txBody>
          <a:bodyPr>
            <a:prstTxWarp prst="textPlain">
              <a:avLst/>
            </a:prstTxWarp>
            <a:normAutofit fontScale="90000"/>
            <a:scene3d>
              <a:camera prst="perspectiveFront"/>
              <a:lightRig rig="threePt" dir="t"/>
            </a:scene3d>
          </a:bodyPr>
          <a:lstStyle/>
          <a:p>
            <a:endParaRPr lang="en-US" sz="5400">
              <a:solidFill>
                <a:schemeClr val="bg1"/>
              </a:solidFill>
              <a:latin typeface="+mn-lt"/>
            </a:endParaRPr>
          </a:p>
        </p:txBody>
      </p:sp>
      <p:pic>
        <p:nvPicPr>
          <p:cNvPr id="7" name="Picture 7">
            <a:extLst>
              <a:ext uri="{FF2B5EF4-FFF2-40B4-BE49-F238E27FC236}">
                <a16:creationId xmlns:a16="http://schemas.microsoft.com/office/drawing/2014/main" id="{6E09D2F1-9627-4479-8E5C-E120A90A72C0}"/>
              </a:ext>
            </a:extLst>
          </p:cNvPr>
          <p:cNvPicPr>
            <a:picLocks noChangeAspect="1"/>
          </p:cNvPicPr>
          <p:nvPr/>
        </p:nvPicPr>
        <p:blipFill rotWithShape="1">
          <a:blip r:embed="rId2"/>
          <a:srcRect t="133" b="133"/>
          <a:stretch/>
        </p:blipFill>
        <p:spPr>
          <a:xfrm>
            <a:off x="1861233" y="135713"/>
            <a:ext cx="8469533" cy="3752411"/>
          </a:xfrm>
          <a:prstGeom prst="rect">
            <a:avLst/>
          </a:prstGeom>
          <a:ln w="19050">
            <a:noFill/>
            <a:miter lim="800000"/>
          </a:ln>
        </p:spPr>
      </p:pic>
      <p:sp>
        <p:nvSpPr>
          <p:cNvPr id="3" name="TextBox 2">
            <a:extLst>
              <a:ext uri="{FF2B5EF4-FFF2-40B4-BE49-F238E27FC236}">
                <a16:creationId xmlns:a16="http://schemas.microsoft.com/office/drawing/2014/main" id="{E144267B-2360-4281-96B1-C89D7D7F4F59}"/>
              </a:ext>
            </a:extLst>
          </p:cNvPr>
          <p:cNvSpPr txBox="1"/>
          <p:nvPr/>
        </p:nvSpPr>
        <p:spPr>
          <a:xfrm>
            <a:off x="655346" y="4774368"/>
            <a:ext cx="10921784"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t>January 14, 2021 | 9am-1pm</a:t>
            </a:r>
            <a:endParaRPr lang="en-US" sz="4400" b="1" i="1">
              <a:cs typeface="Calibri"/>
            </a:endParaRPr>
          </a:p>
          <a:p>
            <a:pPr algn="ctr"/>
            <a:endParaRPr lang="en-US" sz="4400" b="1">
              <a:cs typeface="Calibri"/>
            </a:endParaRPr>
          </a:p>
          <a:p>
            <a:pPr algn="ctr"/>
            <a:r>
              <a:rPr lang="en-US" sz="3600" i="1">
                <a:cs typeface="Calibri"/>
              </a:rPr>
              <a:t>*please mute your microphone upon entry*</a:t>
            </a:r>
          </a:p>
        </p:txBody>
      </p:sp>
      <p:sp>
        <p:nvSpPr>
          <p:cNvPr id="5" name="TextBox 4">
            <a:extLst>
              <a:ext uri="{FF2B5EF4-FFF2-40B4-BE49-F238E27FC236}">
                <a16:creationId xmlns:a16="http://schemas.microsoft.com/office/drawing/2014/main" id="{00455EA2-BA55-4488-A5D1-62F8DE3EE36E}"/>
              </a:ext>
            </a:extLst>
          </p:cNvPr>
          <p:cNvSpPr txBox="1"/>
          <p:nvPr/>
        </p:nvSpPr>
        <p:spPr>
          <a:xfrm>
            <a:off x="598122" y="3519122"/>
            <a:ext cx="1097865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rgbClr val="922247"/>
                </a:solidFill>
                <a:latin typeface="Myriad pro"/>
              </a:rPr>
              <a:t>Developing Pedagogy That Fosters Anti-Racism </a:t>
            </a:r>
            <a:endParaRPr lang="en-US" sz="3600">
              <a:solidFill>
                <a:srgbClr val="922247"/>
              </a:solidFill>
              <a:latin typeface="Myriad pro"/>
            </a:endParaRPr>
          </a:p>
          <a:p>
            <a:pPr algn="l"/>
            <a:endParaRPr lang="en-US">
              <a:cs typeface="Calibri"/>
            </a:endParaRPr>
          </a:p>
        </p:txBody>
      </p:sp>
      <p:sp>
        <p:nvSpPr>
          <p:cNvPr id="6" name="TextBox 5">
            <a:extLst>
              <a:ext uri="{FF2B5EF4-FFF2-40B4-BE49-F238E27FC236}">
                <a16:creationId xmlns:a16="http://schemas.microsoft.com/office/drawing/2014/main" id="{8CBE449E-AA81-437F-965C-220EF70B09C5}"/>
              </a:ext>
            </a:extLst>
          </p:cNvPr>
          <p:cNvSpPr txBox="1"/>
          <p:nvPr/>
        </p:nvSpPr>
        <p:spPr>
          <a:xfrm>
            <a:off x="4746381" y="2909765"/>
            <a:ext cx="2743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i="1">
                <a:solidFill>
                  <a:srgbClr val="922247"/>
                </a:solidFill>
                <a:latin typeface="Myriad pro"/>
              </a:rPr>
              <a:t>January 2021 </a:t>
            </a:r>
            <a:endParaRPr lang="en-US" i="1"/>
          </a:p>
        </p:txBody>
      </p:sp>
    </p:spTree>
    <p:extLst>
      <p:ext uri="{BB962C8B-B14F-4D97-AF65-F5344CB8AC3E}">
        <p14:creationId xmlns:p14="http://schemas.microsoft.com/office/powerpoint/2010/main" val="428444074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2AC66-2585-47A1-987C-99BFF962D25A}"/>
              </a:ext>
            </a:extLst>
          </p:cNvPr>
          <p:cNvSpPr>
            <a:spLocks noGrp="1"/>
          </p:cNvSpPr>
          <p:nvPr>
            <p:ph type="title"/>
          </p:nvPr>
        </p:nvSpPr>
        <p:spPr>
          <a:xfrm>
            <a:off x="92500" y="7537"/>
            <a:ext cx="4055830" cy="6766726"/>
          </a:xfrm>
          <a:solidFill>
            <a:srgbClr val="922247"/>
          </a:solidFill>
        </p:spPr>
        <p:txBody>
          <a:bodyPr>
            <a:normAutofit/>
          </a:bodyPr>
          <a:lstStyle/>
          <a:p>
            <a:pPr algn="ctr"/>
            <a:r>
              <a:rPr lang="en-US" sz="6600">
                <a:solidFill>
                  <a:schemeClr val="bg1"/>
                </a:solidFill>
                <a:cs typeface="Calibri Light"/>
              </a:rPr>
              <a:t>Post-FOTL Working Group</a:t>
            </a:r>
          </a:p>
        </p:txBody>
      </p:sp>
      <p:sp>
        <p:nvSpPr>
          <p:cNvPr id="3" name="Content Placeholder 2">
            <a:extLst>
              <a:ext uri="{FF2B5EF4-FFF2-40B4-BE49-F238E27FC236}">
                <a16:creationId xmlns:a16="http://schemas.microsoft.com/office/drawing/2014/main" id="{E73ADBB3-4D07-41A8-BAD7-8E2CF714756B}"/>
              </a:ext>
            </a:extLst>
          </p:cNvPr>
          <p:cNvSpPr>
            <a:spLocks noGrp="1"/>
          </p:cNvSpPr>
          <p:nvPr>
            <p:ph idx="1"/>
          </p:nvPr>
        </p:nvSpPr>
        <p:spPr>
          <a:xfrm>
            <a:off x="5392928" y="818029"/>
            <a:ext cx="4795584" cy="5209242"/>
          </a:xfrm>
        </p:spPr>
        <p:txBody>
          <a:bodyPr vert="horz" lIns="91440" tIns="45720" rIns="91440" bIns="45720" rtlCol="0" anchor="ctr">
            <a:normAutofit/>
          </a:bodyPr>
          <a:lstStyle/>
          <a:p>
            <a:pPr marL="0" indent="0">
              <a:buNone/>
            </a:pPr>
            <a:r>
              <a:rPr lang="en-US" sz="4400" b="1">
                <a:solidFill>
                  <a:srgbClr val="922247"/>
                </a:solidFill>
                <a:latin typeface="Myriad pro"/>
                <a:ea typeface="+mn-lt"/>
                <a:cs typeface="+mn-lt"/>
              </a:rPr>
              <a:t>Join us!</a:t>
            </a:r>
          </a:p>
          <a:p>
            <a:pPr marL="0" indent="0">
              <a:buNone/>
            </a:pPr>
            <a:endParaRPr lang="en-US" sz="2400">
              <a:ea typeface="+mn-lt"/>
              <a:cs typeface="+mn-lt"/>
            </a:endParaRPr>
          </a:p>
          <a:p>
            <a:pPr marL="0" indent="0">
              <a:buNone/>
            </a:pPr>
            <a:r>
              <a:rPr lang="en-US" sz="2400" u="sng">
                <a:ea typeface="+mn-lt"/>
                <a:cs typeface="+mn-lt"/>
              </a:rPr>
              <a:t>When</a:t>
            </a:r>
            <a:r>
              <a:rPr lang="en-US" sz="2400">
                <a:ea typeface="+mn-lt"/>
                <a:cs typeface="+mn-lt"/>
              </a:rPr>
              <a:t>: Tomorrow, </a:t>
            </a:r>
            <a:r>
              <a:rPr lang="en-US" sz="2400" b="1">
                <a:ea typeface="+mn-lt"/>
                <a:cs typeface="+mn-lt"/>
              </a:rPr>
              <a:t>January 15, 2021</a:t>
            </a:r>
            <a:r>
              <a:rPr lang="en-US" sz="2400">
                <a:ea typeface="+mn-lt"/>
                <a:cs typeface="+mn-lt"/>
              </a:rPr>
              <a:t>, </a:t>
            </a:r>
            <a:r>
              <a:rPr lang="en-US" sz="2400" b="1">
                <a:ea typeface="+mn-lt"/>
                <a:cs typeface="+mn-lt"/>
              </a:rPr>
              <a:t>10am-11am</a:t>
            </a:r>
            <a:endParaRPr lang="en-US"/>
          </a:p>
          <a:p>
            <a:pPr marL="0" indent="0">
              <a:buNone/>
            </a:pPr>
            <a:endParaRPr lang="en-US" sz="2400">
              <a:ea typeface="+mn-lt"/>
              <a:cs typeface="+mn-lt"/>
            </a:endParaRPr>
          </a:p>
          <a:p>
            <a:pPr marL="0" indent="0">
              <a:buNone/>
            </a:pPr>
            <a:r>
              <a:rPr lang="en-US" sz="2400" u="sng">
                <a:ea typeface="+mn-lt"/>
                <a:cs typeface="+mn-lt"/>
              </a:rPr>
              <a:t>What</a:t>
            </a:r>
            <a:r>
              <a:rPr lang="en-US" sz="2400">
                <a:ea typeface="+mn-lt"/>
                <a:cs typeface="+mn-lt"/>
              </a:rPr>
              <a:t>: Conversation about how to realistically and effectively implement anti-racist policies and practices within your academic department or administrative unit</a:t>
            </a:r>
            <a:endParaRPr lang="en-US" sz="2400">
              <a:cs typeface="Calibri" panose="020F0502020204030204"/>
            </a:endParaRPr>
          </a:p>
        </p:txBody>
      </p:sp>
    </p:spTree>
    <p:extLst>
      <p:ext uri="{BB962C8B-B14F-4D97-AF65-F5344CB8AC3E}">
        <p14:creationId xmlns:p14="http://schemas.microsoft.com/office/powerpoint/2010/main" val="1994413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224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8DD38-9011-46A8-A7C9-9AEE479DDA78}"/>
              </a:ext>
            </a:extLst>
          </p:cNvPr>
          <p:cNvSpPr>
            <a:spLocks noGrp="1"/>
          </p:cNvSpPr>
          <p:nvPr>
            <p:ph type="title"/>
          </p:nvPr>
        </p:nvSpPr>
        <p:spPr>
          <a:xfrm>
            <a:off x="838200" y="154856"/>
            <a:ext cx="10515600" cy="1325563"/>
          </a:xfrm>
        </p:spPr>
        <p:txBody>
          <a:bodyPr/>
          <a:lstStyle/>
          <a:p>
            <a:pPr algn="ctr"/>
            <a:r>
              <a:rPr lang="en-US">
                <a:solidFill>
                  <a:schemeClr val="bg1"/>
                </a:solidFill>
                <a:ea typeface="+mj-lt"/>
                <a:cs typeface="+mj-lt"/>
              </a:rPr>
              <a:t>Welcome from </a:t>
            </a:r>
            <a:r>
              <a:rPr lang="en-US" b="1">
                <a:solidFill>
                  <a:schemeClr val="bg1"/>
                </a:solidFill>
                <a:ea typeface="+mj-lt"/>
                <a:cs typeface="+mj-lt"/>
              </a:rPr>
              <a:t>Amy Nelson Christensen, PhD</a:t>
            </a:r>
            <a:endParaRPr lang="en-US">
              <a:ea typeface="+mj-lt"/>
              <a:cs typeface="+mj-lt"/>
            </a:endParaRPr>
          </a:p>
        </p:txBody>
      </p:sp>
      <p:sp>
        <p:nvSpPr>
          <p:cNvPr id="5" name="TextBox 4">
            <a:extLst>
              <a:ext uri="{FF2B5EF4-FFF2-40B4-BE49-F238E27FC236}">
                <a16:creationId xmlns:a16="http://schemas.microsoft.com/office/drawing/2014/main" id="{83A8EB8D-72B8-422B-9A1E-DB68004261BC}"/>
              </a:ext>
            </a:extLst>
          </p:cNvPr>
          <p:cNvSpPr txBox="1"/>
          <p:nvPr/>
        </p:nvSpPr>
        <p:spPr>
          <a:xfrm>
            <a:off x="3142979" y="5340680"/>
            <a:ext cx="6026922" cy="18312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sz="2000" i="1">
                <a:solidFill>
                  <a:schemeClr val="bg1"/>
                </a:solidFill>
                <a:ea typeface="+mn-lt"/>
                <a:cs typeface="+mn-lt"/>
              </a:rPr>
              <a:t>  Clinical Assistant Professor, School of Education</a:t>
            </a:r>
            <a:endParaRPr lang="en-US"/>
          </a:p>
          <a:p>
            <a:pPr algn="ctr">
              <a:spcAft>
                <a:spcPts val="600"/>
              </a:spcAft>
            </a:pPr>
            <a:r>
              <a:rPr lang="en-US" sz="2000" i="1">
                <a:solidFill>
                  <a:schemeClr val="bg1"/>
                </a:solidFill>
                <a:ea typeface="+mn-lt"/>
                <a:cs typeface="+mn-lt"/>
              </a:rPr>
              <a:t>Chair, Anti-Racism Initiative</a:t>
            </a:r>
          </a:p>
          <a:p>
            <a:pPr algn="ctr">
              <a:spcAft>
                <a:spcPts val="600"/>
              </a:spcAft>
            </a:pPr>
            <a:br>
              <a:rPr lang="en-US" sz="2000" i="1">
                <a:ea typeface="+mn-lt"/>
                <a:cs typeface="+mn-lt"/>
              </a:rPr>
            </a:br>
            <a:r>
              <a:rPr lang="en-US" sz="2000" i="1">
                <a:solidFill>
                  <a:schemeClr val="bg1"/>
                </a:solidFill>
                <a:ea typeface="+mn-lt"/>
                <a:cs typeface="+mn-lt"/>
              </a:rPr>
              <a:t>Loyola University Chicago</a:t>
            </a:r>
            <a:endParaRPr lang="en-US" sz="2000" i="1">
              <a:solidFill>
                <a:schemeClr val="bg1"/>
              </a:solidFill>
              <a:cs typeface="Calibri"/>
            </a:endParaRPr>
          </a:p>
          <a:p>
            <a:pPr algn="l">
              <a:spcAft>
                <a:spcPts val="600"/>
              </a:spcAft>
            </a:pPr>
            <a:endParaRPr lang="en-US">
              <a:solidFill>
                <a:schemeClr val="bg1"/>
              </a:solidFill>
              <a:cs typeface="Calibri"/>
            </a:endParaRPr>
          </a:p>
        </p:txBody>
      </p:sp>
      <p:pic>
        <p:nvPicPr>
          <p:cNvPr id="8" name="Picture 8" descr="A person posing for the camera&#10;&#10;Description automatically generated">
            <a:extLst>
              <a:ext uri="{FF2B5EF4-FFF2-40B4-BE49-F238E27FC236}">
                <a16:creationId xmlns:a16="http://schemas.microsoft.com/office/drawing/2014/main" id="{782ED4CC-D05C-4A09-B002-4C22D1045F05}"/>
              </a:ext>
            </a:extLst>
          </p:cNvPr>
          <p:cNvPicPr>
            <a:picLocks noChangeAspect="1"/>
          </p:cNvPicPr>
          <p:nvPr/>
        </p:nvPicPr>
        <p:blipFill>
          <a:blip r:embed="rId3"/>
          <a:stretch>
            <a:fillRect/>
          </a:stretch>
        </p:blipFill>
        <p:spPr>
          <a:xfrm>
            <a:off x="3963785" y="2070772"/>
            <a:ext cx="4262932" cy="284195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741505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37298-E624-4F89-82D1-561B4348DF5B}"/>
              </a:ext>
            </a:extLst>
          </p:cNvPr>
          <p:cNvSpPr>
            <a:spLocks noGrp="1"/>
          </p:cNvSpPr>
          <p:nvPr>
            <p:ph type="title"/>
          </p:nvPr>
        </p:nvSpPr>
        <p:spPr>
          <a:xfrm>
            <a:off x="1202666" y="-11643"/>
            <a:ext cx="4805996" cy="6860788"/>
          </a:xfrm>
          <a:solidFill>
            <a:srgbClr val="922247"/>
          </a:solidFill>
        </p:spPr>
        <p:txBody>
          <a:bodyPr vert="horz" lIns="91440" tIns="45720" rIns="91440" bIns="45720" rtlCol="0" anchor="t">
            <a:normAutofit/>
          </a:bodyPr>
          <a:lstStyle/>
          <a:p>
            <a:pPr algn="ctr"/>
            <a:br>
              <a:rPr lang="en-US" b="1"/>
            </a:br>
            <a:br>
              <a:rPr lang="en-US" b="1"/>
            </a:br>
            <a:r>
              <a:rPr lang="en-US" sz="6000">
                <a:solidFill>
                  <a:schemeClr val="bg1"/>
                </a:solidFill>
              </a:rPr>
              <a:t>THANK YOU</a:t>
            </a:r>
            <a:br>
              <a:rPr lang="en-US" sz="6000">
                <a:solidFill>
                  <a:schemeClr val="bg1"/>
                </a:solidFill>
              </a:rPr>
            </a:br>
            <a:r>
              <a:rPr lang="en-US" sz="6000">
                <a:solidFill>
                  <a:schemeClr val="bg1"/>
                </a:solidFill>
                <a:cs typeface="Calibri Light"/>
              </a:rPr>
              <a:t>to our</a:t>
            </a:r>
            <a:br>
              <a:rPr lang="en-US" sz="6000">
                <a:solidFill>
                  <a:schemeClr val="bg1"/>
                </a:solidFill>
                <a:cs typeface="Calibri Light"/>
              </a:rPr>
            </a:br>
            <a:br>
              <a:rPr lang="en-US" sz="6000"/>
            </a:br>
            <a:r>
              <a:rPr lang="en-US" sz="6000">
                <a:solidFill>
                  <a:schemeClr val="bg1"/>
                </a:solidFill>
              </a:rPr>
              <a:t>Student</a:t>
            </a:r>
            <a:br>
              <a:rPr lang="en-US" sz="6000">
                <a:solidFill>
                  <a:schemeClr val="bg1"/>
                </a:solidFill>
              </a:rPr>
            </a:br>
            <a:r>
              <a:rPr lang="en-US" sz="6000">
                <a:solidFill>
                  <a:schemeClr val="bg1"/>
                </a:solidFill>
              </a:rPr>
              <a:t>Panelists</a:t>
            </a:r>
            <a:endParaRPr lang="en-US" sz="6000">
              <a:solidFill>
                <a:schemeClr val="bg1"/>
              </a:solidFill>
              <a:cs typeface="Calibri Light"/>
            </a:endParaRPr>
          </a:p>
        </p:txBody>
      </p:sp>
      <p:sp>
        <p:nvSpPr>
          <p:cNvPr id="4" name="TextBox 3">
            <a:extLst>
              <a:ext uri="{FF2B5EF4-FFF2-40B4-BE49-F238E27FC236}">
                <a16:creationId xmlns:a16="http://schemas.microsoft.com/office/drawing/2014/main" id="{59A6033B-922F-4B6E-8EC6-38B46F897D51}"/>
              </a:ext>
            </a:extLst>
          </p:cNvPr>
          <p:cNvSpPr txBox="1"/>
          <p:nvPr/>
        </p:nvSpPr>
        <p:spPr>
          <a:xfrm>
            <a:off x="7093106" y="253631"/>
            <a:ext cx="3886198" cy="69249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ea typeface="+mn-lt"/>
                <a:cs typeface="+mn-lt"/>
              </a:rPr>
              <a:t>Clay Connor Ellmore</a:t>
            </a:r>
            <a:endParaRPr lang="en-US" sz="3200">
              <a:cs typeface="Calibri" panose="020F0502020204030204"/>
            </a:endParaRPr>
          </a:p>
          <a:p>
            <a:pPr algn="ctr"/>
            <a:endParaRPr lang="en-US" sz="3200">
              <a:cs typeface="Calibri" panose="020F0502020204030204"/>
            </a:endParaRPr>
          </a:p>
          <a:p>
            <a:pPr algn="ctr"/>
            <a:r>
              <a:rPr lang="en-US" sz="3200">
                <a:ea typeface="+mn-lt"/>
                <a:cs typeface="+mn-lt"/>
              </a:rPr>
              <a:t>Katharine Flores</a:t>
            </a:r>
            <a:endParaRPr lang="en-US" sz="3200">
              <a:cs typeface="Calibri"/>
            </a:endParaRPr>
          </a:p>
          <a:p>
            <a:pPr algn="ctr"/>
            <a:endParaRPr lang="en-US" sz="3200">
              <a:ea typeface="+mn-lt"/>
              <a:cs typeface="+mn-lt"/>
            </a:endParaRPr>
          </a:p>
          <a:p>
            <a:pPr algn="ctr"/>
            <a:r>
              <a:rPr lang="en-US" sz="3200">
                <a:ea typeface="+mn-lt"/>
                <a:cs typeface="+mn-lt"/>
              </a:rPr>
              <a:t>Moriah Johnson</a:t>
            </a:r>
            <a:endParaRPr lang="en-US" sz="3200">
              <a:cs typeface="Calibri" panose="020F0502020204030204"/>
            </a:endParaRPr>
          </a:p>
          <a:p>
            <a:pPr algn="ctr"/>
            <a:endParaRPr lang="en-US" sz="3200">
              <a:cs typeface="Calibri" panose="020F0502020204030204"/>
            </a:endParaRPr>
          </a:p>
          <a:p>
            <a:pPr algn="ctr"/>
            <a:r>
              <a:rPr lang="en-US" sz="3200">
                <a:ea typeface="+mn-lt"/>
                <a:cs typeface="+mn-lt"/>
              </a:rPr>
              <a:t>Jacque Stefanic</a:t>
            </a:r>
            <a:endParaRPr lang="en-US" sz="3200">
              <a:cs typeface="Calibri"/>
            </a:endParaRPr>
          </a:p>
          <a:p>
            <a:pPr algn="ctr"/>
            <a:endParaRPr lang="en-US" sz="3200">
              <a:ea typeface="+mn-lt"/>
              <a:cs typeface="+mn-lt"/>
            </a:endParaRPr>
          </a:p>
          <a:p>
            <a:pPr algn="ctr"/>
            <a:r>
              <a:rPr lang="en-US" sz="3200">
                <a:ea typeface="+mn-lt"/>
                <a:cs typeface="+mn-lt"/>
              </a:rPr>
              <a:t>Brandon Thomas</a:t>
            </a:r>
            <a:endParaRPr lang="en-US" sz="3200">
              <a:cs typeface="Calibri"/>
            </a:endParaRPr>
          </a:p>
          <a:p>
            <a:pPr algn="ctr"/>
            <a:endParaRPr lang="en-US" sz="3200">
              <a:ea typeface="+mn-lt"/>
              <a:cs typeface="+mn-lt"/>
            </a:endParaRPr>
          </a:p>
          <a:p>
            <a:pPr algn="ctr"/>
            <a:r>
              <a:rPr lang="en-US" sz="3200">
                <a:ea typeface="+mn-lt"/>
                <a:cs typeface="+mn-lt"/>
              </a:rPr>
              <a:t>Anastasia Tull</a:t>
            </a:r>
            <a:br>
              <a:rPr lang="en-US" sz="3200">
                <a:ea typeface="+mn-lt"/>
                <a:cs typeface="+mn-lt"/>
              </a:rPr>
            </a:br>
            <a:endParaRPr lang="en-US" sz="3200">
              <a:ea typeface="+mn-lt"/>
              <a:cs typeface="+mn-lt"/>
            </a:endParaRPr>
          </a:p>
          <a:p>
            <a:pPr algn="ctr"/>
            <a:r>
              <a:rPr lang="en-US" sz="3200">
                <a:ea typeface="+mn-lt"/>
                <a:cs typeface="+mn-lt"/>
              </a:rPr>
              <a:t>Taylor Thomas</a:t>
            </a:r>
            <a:endParaRPr lang="en-US" sz="3200">
              <a:cs typeface="Calibri" panose="020F0502020204030204"/>
            </a:endParaRPr>
          </a:p>
          <a:p>
            <a:pPr algn="l"/>
            <a:endParaRPr lang="en-US" sz="2800">
              <a:cs typeface="Calibri" panose="020F0502020204030204"/>
            </a:endParaRPr>
          </a:p>
        </p:txBody>
      </p:sp>
    </p:spTree>
    <p:extLst>
      <p:ext uri="{BB962C8B-B14F-4D97-AF65-F5344CB8AC3E}">
        <p14:creationId xmlns:p14="http://schemas.microsoft.com/office/powerpoint/2010/main" val="1583039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1096A5BB-C131-4745-A85E-89F6A00B6363}"/>
              </a:ext>
            </a:extLst>
          </p:cNvPr>
          <p:cNvSpPr txBox="1">
            <a:spLocks/>
          </p:cNvSpPr>
          <p:nvPr/>
        </p:nvSpPr>
        <p:spPr>
          <a:xfrm>
            <a:off x="1498603" y="2490122"/>
            <a:ext cx="9194800" cy="365782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7200">
                <a:latin typeface="+mj-lt"/>
                <a:ea typeface="+mj-ea"/>
                <a:cs typeface="+mj-cs"/>
              </a:rPr>
              <a:t>"Our Experiences with and Reflections on </a:t>
            </a:r>
            <a:endParaRPr lang="en-US" sz="7200">
              <a:latin typeface="Calibri" panose="020F0502020204030204"/>
              <a:ea typeface="+mj-ea"/>
              <a:cs typeface="Calibri" panose="020F0502020204030204"/>
            </a:endParaRPr>
          </a:p>
          <a:p>
            <a:pPr algn="ctr">
              <a:lnSpc>
                <a:spcPct val="90000"/>
              </a:lnSpc>
              <a:spcBef>
                <a:spcPct val="0"/>
              </a:spcBef>
              <a:spcAft>
                <a:spcPts val="600"/>
              </a:spcAft>
            </a:pPr>
            <a:r>
              <a:rPr lang="en-US" sz="7200">
                <a:latin typeface="+mj-lt"/>
                <a:ea typeface="+mj-ea"/>
                <a:cs typeface="+mj-cs"/>
              </a:rPr>
              <a:t>Anti-Racist Pedagogy"</a:t>
            </a:r>
            <a:endParaRPr lang="en-US" sz="7200">
              <a:ea typeface="+mn-lt"/>
              <a:cs typeface="+mn-lt"/>
            </a:endParaRPr>
          </a:p>
        </p:txBody>
      </p:sp>
      <p:sp>
        <p:nvSpPr>
          <p:cNvPr id="7" name="Subtitle 2">
            <a:extLst>
              <a:ext uri="{FF2B5EF4-FFF2-40B4-BE49-F238E27FC236}">
                <a16:creationId xmlns:a16="http://schemas.microsoft.com/office/drawing/2014/main" id="{979DB9BD-08DD-4161-8E9A-B0C5087ECE12}"/>
              </a:ext>
            </a:extLst>
          </p:cNvPr>
          <p:cNvSpPr txBox="1">
            <a:spLocks/>
          </p:cNvSpPr>
          <p:nvPr/>
        </p:nvSpPr>
        <p:spPr>
          <a:xfrm>
            <a:off x="1680" y="-7704"/>
            <a:ext cx="12196312" cy="1525179"/>
          </a:xfrm>
          <a:prstGeom prst="rect">
            <a:avLst/>
          </a:prstGeom>
          <a:solidFill>
            <a:srgbClr val="922247"/>
          </a:solid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6000" kern="1200">
                <a:solidFill>
                  <a:schemeClr val="bg1"/>
                </a:solidFill>
                <a:latin typeface="+mj-lt"/>
                <a:ea typeface="+mj-ea"/>
                <a:cs typeface="+mj-cs"/>
              </a:rPr>
              <a:t>Student Panel</a:t>
            </a:r>
            <a:endParaRPr lang="en-US" sz="6000" kern="1200">
              <a:solidFill>
                <a:schemeClr val="bg1"/>
              </a:solidFill>
              <a:latin typeface="+mj-lt"/>
              <a:ea typeface="+mj-ea"/>
              <a:cs typeface="Calibri Light"/>
            </a:endParaRPr>
          </a:p>
        </p:txBody>
      </p:sp>
    </p:spTree>
    <p:extLst>
      <p:ext uri="{BB962C8B-B14F-4D97-AF65-F5344CB8AC3E}">
        <p14:creationId xmlns:p14="http://schemas.microsoft.com/office/powerpoint/2010/main" val="1047337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1096A5BB-C131-4745-A85E-89F6A00B6363}"/>
              </a:ext>
            </a:extLst>
          </p:cNvPr>
          <p:cNvSpPr txBox="1">
            <a:spLocks/>
          </p:cNvSpPr>
          <p:nvPr/>
        </p:nvSpPr>
        <p:spPr>
          <a:xfrm>
            <a:off x="1498603" y="2490122"/>
            <a:ext cx="9194800" cy="365782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a:latin typeface="+mj-lt"/>
                <a:ea typeface="+mj-ea"/>
                <a:cs typeface="+mj-cs"/>
              </a:rPr>
              <a:t>Engaging in self-education and anti-racist work</a:t>
            </a:r>
            <a:endParaRPr lang="en-US" sz="7200">
              <a:ea typeface="+mn-lt"/>
              <a:cs typeface="+mn-lt"/>
            </a:endParaRPr>
          </a:p>
        </p:txBody>
      </p:sp>
      <p:sp>
        <p:nvSpPr>
          <p:cNvPr id="7" name="Subtitle 2">
            <a:extLst>
              <a:ext uri="{FF2B5EF4-FFF2-40B4-BE49-F238E27FC236}">
                <a16:creationId xmlns:a16="http://schemas.microsoft.com/office/drawing/2014/main" id="{979DB9BD-08DD-4161-8E9A-B0C5087ECE12}"/>
              </a:ext>
            </a:extLst>
          </p:cNvPr>
          <p:cNvSpPr txBox="1">
            <a:spLocks/>
          </p:cNvSpPr>
          <p:nvPr/>
        </p:nvSpPr>
        <p:spPr>
          <a:xfrm>
            <a:off x="1680" y="-5307"/>
            <a:ext cx="12170912" cy="1903782"/>
          </a:xfrm>
          <a:prstGeom prst="rect">
            <a:avLst/>
          </a:prstGeom>
          <a:solidFill>
            <a:srgbClr val="922247"/>
          </a:solidFill>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5400">
                <a:solidFill>
                  <a:schemeClr val="bg1"/>
                </a:solidFill>
                <a:latin typeface="+mj-lt"/>
                <a:ea typeface="+mj-ea"/>
                <a:cs typeface="+mj-cs"/>
              </a:rPr>
              <a:t>Experiences with and Reflections on </a:t>
            </a:r>
            <a:endParaRPr lang="en-US" sz="5400">
              <a:solidFill>
                <a:schemeClr val="bg1"/>
              </a:solidFill>
              <a:ea typeface="+mn-lt"/>
              <a:cs typeface="+mn-lt"/>
            </a:endParaRPr>
          </a:p>
          <a:p>
            <a:pPr algn="ctr">
              <a:lnSpc>
                <a:spcPct val="90000"/>
              </a:lnSpc>
              <a:spcBef>
                <a:spcPct val="0"/>
              </a:spcBef>
              <a:spcAft>
                <a:spcPts val="600"/>
              </a:spcAft>
            </a:pPr>
            <a:r>
              <a:rPr lang="en-US" sz="5400">
                <a:solidFill>
                  <a:schemeClr val="bg1"/>
                </a:solidFill>
                <a:latin typeface="+mj-lt"/>
                <a:ea typeface="+mj-ea"/>
                <a:cs typeface="+mj-cs"/>
              </a:rPr>
              <a:t>Anti-Racist Pedagogy</a:t>
            </a:r>
            <a:endParaRPr lang="en-US" sz="5400">
              <a:solidFill>
                <a:schemeClr val="bg1"/>
              </a:solidFill>
              <a:ea typeface="+mn-lt"/>
              <a:cs typeface="+mn-lt"/>
            </a:endParaRPr>
          </a:p>
        </p:txBody>
      </p:sp>
    </p:spTree>
    <p:extLst>
      <p:ext uri="{BB962C8B-B14F-4D97-AF65-F5344CB8AC3E}">
        <p14:creationId xmlns:p14="http://schemas.microsoft.com/office/powerpoint/2010/main" val="4226867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1096A5BB-C131-4745-A85E-89F6A00B6363}"/>
              </a:ext>
            </a:extLst>
          </p:cNvPr>
          <p:cNvSpPr txBox="1">
            <a:spLocks/>
          </p:cNvSpPr>
          <p:nvPr/>
        </p:nvSpPr>
        <p:spPr>
          <a:xfrm>
            <a:off x="1498603" y="2426622"/>
            <a:ext cx="9194800" cy="365782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a:latin typeface="+mj-lt"/>
                <a:ea typeface="+mj-ea"/>
                <a:cs typeface="+mj-cs"/>
              </a:rPr>
              <a:t>Using diverse scholarship and course design</a:t>
            </a:r>
            <a:endParaRPr lang="en-US"/>
          </a:p>
        </p:txBody>
      </p:sp>
      <p:sp>
        <p:nvSpPr>
          <p:cNvPr id="7" name="Subtitle 2">
            <a:extLst>
              <a:ext uri="{FF2B5EF4-FFF2-40B4-BE49-F238E27FC236}">
                <a16:creationId xmlns:a16="http://schemas.microsoft.com/office/drawing/2014/main" id="{979DB9BD-08DD-4161-8E9A-B0C5087ECE12}"/>
              </a:ext>
            </a:extLst>
          </p:cNvPr>
          <p:cNvSpPr txBox="1">
            <a:spLocks/>
          </p:cNvSpPr>
          <p:nvPr/>
        </p:nvSpPr>
        <p:spPr>
          <a:xfrm>
            <a:off x="1680" y="-5307"/>
            <a:ext cx="12170912" cy="1903782"/>
          </a:xfrm>
          <a:prstGeom prst="rect">
            <a:avLst/>
          </a:prstGeom>
          <a:solidFill>
            <a:srgbClr val="922247"/>
          </a:solidFill>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5400">
                <a:solidFill>
                  <a:schemeClr val="bg1"/>
                </a:solidFill>
                <a:latin typeface="+mj-lt"/>
                <a:ea typeface="+mj-ea"/>
                <a:cs typeface="+mj-cs"/>
              </a:rPr>
              <a:t>Experiences with and Reflections on </a:t>
            </a:r>
            <a:endParaRPr lang="en-US" sz="5400">
              <a:solidFill>
                <a:schemeClr val="bg1"/>
              </a:solidFill>
              <a:ea typeface="+mn-lt"/>
              <a:cs typeface="+mn-lt"/>
            </a:endParaRPr>
          </a:p>
          <a:p>
            <a:pPr algn="ctr">
              <a:lnSpc>
                <a:spcPct val="90000"/>
              </a:lnSpc>
              <a:spcBef>
                <a:spcPct val="0"/>
              </a:spcBef>
              <a:spcAft>
                <a:spcPts val="600"/>
              </a:spcAft>
            </a:pPr>
            <a:r>
              <a:rPr lang="en-US" sz="5400">
                <a:solidFill>
                  <a:schemeClr val="bg1"/>
                </a:solidFill>
                <a:latin typeface="+mj-lt"/>
                <a:ea typeface="+mj-ea"/>
                <a:cs typeface="+mj-cs"/>
              </a:rPr>
              <a:t>Anti-Racist Pedagogy</a:t>
            </a:r>
            <a:endParaRPr lang="en-US" sz="5400">
              <a:solidFill>
                <a:schemeClr val="bg1"/>
              </a:solidFill>
              <a:ea typeface="+mn-lt"/>
              <a:cs typeface="+mn-lt"/>
            </a:endParaRPr>
          </a:p>
        </p:txBody>
      </p:sp>
    </p:spTree>
    <p:extLst>
      <p:ext uri="{BB962C8B-B14F-4D97-AF65-F5344CB8AC3E}">
        <p14:creationId xmlns:p14="http://schemas.microsoft.com/office/powerpoint/2010/main" val="2423074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1096A5BB-C131-4745-A85E-89F6A00B6363}"/>
              </a:ext>
            </a:extLst>
          </p:cNvPr>
          <p:cNvSpPr txBox="1">
            <a:spLocks/>
          </p:cNvSpPr>
          <p:nvPr/>
        </p:nvSpPr>
        <p:spPr>
          <a:xfrm>
            <a:off x="1498603" y="2540922"/>
            <a:ext cx="9194800" cy="365782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a:latin typeface="+mj-lt"/>
                <a:ea typeface="+mj-ea"/>
                <a:cs typeface="+mj-cs"/>
              </a:rPr>
              <a:t>Setting a constructive tone for discussion</a:t>
            </a:r>
            <a:endParaRPr lang="en-US" sz="7200">
              <a:ea typeface="+mn-lt"/>
              <a:cs typeface="+mn-lt"/>
            </a:endParaRPr>
          </a:p>
        </p:txBody>
      </p:sp>
      <p:sp>
        <p:nvSpPr>
          <p:cNvPr id="7" name="Subtitle 2">
            <a:extLst>
              <a:ext uri="{FF2B5EF4-FFF2-40B4-BE49-F238E27FC236}">
                <a16:creationId xmlns:a16="http://schemas.microsoft.com/office/drawing/2014/main" id="{979DB9BD-08DD-4161-8E9A-B0C5087ECE12}"/>
              </a:ext>
            </a:extLst>
          </p:cNvPr>
          <p:cNvSpPr txBox="1">
            <a:spLocks/>
          </p:cNvSpPr>
          <p:nvPr/>
        </p:nvSpPr>
        <p:spPr>
          <a:xfrm>
            <a:off x="1680" y="-5307"/>
            <a:ext cx="12170912" cy="1903782"/>
          </a:xfrm>
          <a:prstGeom prst="rect">
            <a:avLst/>
          </a:prstGeom>
          <a:solidFill>
            <a:srgbClr val="922247"/>
          </a:solidFill>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5400">
                <a:solidFill>
                  <a:schemeClr val="bg1"/>
                </a:solidFill>
                <a:latin typeface="+mj-lt"/>
                <a:ea typeface="+mj-ea"/>
                <a:cs typeface="+mj-cs"/>
              </a:rPr>
              <a:t>Experiences with and Reflections on </a:t>
            </a:r>
            <a:endParaRPr lang="en-US" sz="5400">
              <a:solidFill>
                <a:schemeClr val="bg1"/>
              </a:solidFill>
              <a:ea typeface="+mn-lt"/>
              <a:cs typeface="+mn-lt"/>
            </a:endParaRPr>
          </a:p>
          <a:p>
            <a:pPr algn="ctr">
              <a:lnSpc>
                <a:spcPct val="90000"/>
              </a:lnSpc>
              <a:spcBef>
                <a:spcPct val="0"/>
              </a:spcBef>
              <a:spcAft>
                <a:spcPts val="600"/>
              </a:spcAft>
            </a:pPr>
            <a:r>
              <a:rPr lang="en-US" sz="5400">
                <a:solidFill>
                  <a:schemeClr val="bg1"/>
                </a:solidFill>
                <a:latin typeface="+mj-lt"/>
                <a:ea typeface="+mj-ea"/>
                <a:cs typeface="+mj-cs"/>
              </a:rPr>
              <a:t>Anti-Racist Pedagogy</a:t>
            </a:r>
            <a:endParaRPr lang="en-US" sz="5400">
              <a:solidFill>
                <a:schemeClr val="bg1"/>
              </a:solidFill>
              <a:ea typeface="+mn-lt"/>
              <a:cs typeface="+mn-lt"/>
            </a:endParaRPr>
          </a:p>
        </p:txBody>
      </p:sp>
    </p:spTree>
    <p:extLst>
      <p:ext uri="{BB962C8B-B14F-4D97-AF65-F5344CB8AC3E}">
        <p14:creationId xmlns:p14="http://schemas.microsoft.com/office/powerpoint/2010/main" val="1650820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1096A5BB-C131-4745-A85E-89F6A00B6363}"/>
              </a:ext>
            </a:extLst>
          </p:cNvPr>
          <p:cNvSpPr txBox="1">
            <a:spLocks/>
          </p:cNvSpPr>
          <p:nvPr/>
        </p:nvSpPr>
        <p:spPr>
          <a:xfrm>
            <a:off x="1384303" y="2502822"/>
            <a:ext cx="9194800" cy="365782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a:latin typeface="+mj-lt"/>
                <a:ea typeface="+mj-ea"/>
                <a:cs typeface="+mj-cs"/>
              </a:rPr>
              <a:t>Validating experiences</a:t>
            </a:r>
            <a:endParaRPr lang="en-US" sz="7200">
              <a:ea typeface="+mn-lt"/>
              <a:cs typeface="+mn-lt"/>
            </a:endParaRPr>
          </a:p>
        </p:txBody>
      </p:sp>
      <p:sp>
        <p:nvSpPr>
          <p:cNvPr id="7" name="Subtitle 2">
            <a:extLst>
              <a:ext uri="{FF2B5EF4-FFF2-40B4-BE49-F238E27FC236}">
                <a16:creationId xmlns:a16="http://schemas.microsoft.com/office/drawing/2014/main" id="{979DB9BD-08DD-4161-8E9A-B0C5087ECE12}"/>
              </a:ext>
            </a:extLst>
          </p:cNvPr>
          <p:cNvSpPr txBox="1">
            <a:spLocks/>
          </p:cNvSpPr>
          <p:nvPr/>
        </p:nvSpPr>
        <p:spPr>
          <a:xfrm>
            <a:off x="1680" y="-5307"/>
            <a:ext cx="12170912" cy="1903782"/>
          </a:xfrm>
          <a:prstGeom prst="rect">
            <a:avLst/>
          </a:prstGeom>
          <a:solidFill>
            <a:srgbClr val="922247"/>
          </a:solidFill>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5400">
                <a:solidFill>
                  <a:schemeClr val="bg1"/>
                </a:solidFill>
                <a:latin typeface="+mj-lt"/>
                <a:ea typeface="+mj-ea"/>
                <a:cs typeface="+mj-cs"/>
              </a:rPr>
              <a:t>Experiences with and Reflections on </a:t>
            </a:r>
            <a:endParaRPr lang="en-US" sz="5400">
              <a:solidFill>
                <a:schemeClr val="bg1"/>
              </a:solidFill>
              <a:ea typeface="+mn-lt"/>
              <a:cs typeface="+mn-lt"/>
            </a:endParaRPr>
          </a:p>
          <a:p>
            <a:pPr algn="ctr">
              <a:lnSpc>
                <a:spcPct val="90000"/>
              </a:lnSpc>
              <a:spcBef>
                <a:spcPct val="0"/>
              </a:spcBef>
              <a:spcAft>
                <a:spcPts val="600"/>
              </a:spcAft>
            </a:pPr>
            <a:r>
              <a:rPr lang="en-US" sz="5400">
                <a:solidFill>
                  <a:schemeClr val="bg1"/>
                </a:solidFill>
                <a:latin typeface="+mj-lt"/>
                <a:ea typeface="+mj-ea"/>
                <a:cs typeface="+mj-cs"/>
              </a:rPr>
              <a:t>Anti-Racist Pedagogy</a:t>
            </a:r>
            <a:endParaRPr lang="en-US" sz="5400">
              <a:solidFill>
                <a:schemeClr val="bg1"/>
              </a:solidFill>
              <a:ea typeface="+mn-lt"/>
              <a:cs typeface="+mn-lt"/>
            </a:endParaRPr>
          </a:p>
        </p:txBody>
      </p:sp>
    </p:spTree>
    <p:extLst>
      <p:ext uri="{BB962C8B-B14F-4D97-AF65-F5344CB8AC3E}">
        <p14:creationId xmlns:p14="http://schemas.microsoft.com/office/powerpoint/2010/main" val="1810275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1096A5BB-C131-4745-A85E-89F6A00B6363}"/>
              </a:ext>
            </a:extLst>
          </p:cNvPr>
          <p:cNvSpPr txBox="1">
            <a:spLocks/>
          </p:cNvSpPr>
          <p:nvPr/>
        </p:nvSpPr>
        <p:spPr>
          <a:xfrm>
            <a:off x="431803" y="2198022"/>
            <a:ext cx="11303000" cy="4661121"/>
          </a:xfrm>
          <a:prstGeom prst="rect">
            <a:avLst/>
          </a:prstGeom>
        </p:spPr>
        <p:txBody>
          <a:bodyPr vert="horz" lIns="91440" tIns="45720" rIns="91440" bIns="45720" rtlCol="0" anchor="ctr">
            <a:normAutofit fontScale="6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7200">
                <a:ea typeface="+mn-lt"/>
                <a:cs typeface="+mn-lt"/>
              </a:rPr>
              <a:t>Summary: taking the next step</a:t>
            </a:r>
          </a:p>
          <a:p>
            <a:pPr indent="-285750">
              <a:lnSpc>
                <a:spcPct val="90000"/>
              </a:lnSpc>
              <a:spcBef>
                <a:spcPct val="0"/>
              </a:spcBef>
              <a:spcAft>
                <a:spcPts val="600"/>
              </a:spcAft>
              <a:buFont typeface="Arial"/>
              <a:buChar char="•"/>
            </a:pPr>
            <a:endParaRPr lang="en-US" sz="7200">
              <a:ea typeface="+mn-lt"/>
              <a:cs typeface="+mn-lt"/>
            </a:endParaRPr>
          </a:p>
          <a:p>
            <a:pPr indent="-285750">
              <a:lnSpc>
                <a:spcPct val="90000"/>
              </a:lnSpc>
              <a:spcBef>
                <a:spcPct val="0"/>
              </a:spcBef>
              <a:spcAft>
                <a:spcPts val="600"/>
              </a:spcAft>
              <a:buFont typeface="Arial"/>
              <a:buChar char="•"/>
            </a:pPr>
            <a:r>
              <a:rPr lang="en-US" sz="7200">
                <a:ea typeface="+mn-lt"/>
                <a:cs typeface="+mn-lt"/>
              </a:rPr>
              <a:t>Do individual self-work and self-examination</a:t>
            </a:r>
          </a:p>
          <a:p>
            <a:pPr indent="-285750">
              <a:lnSpc>
                <a:spcPct val="90000"/>
              </a:lnSpc>
              <a:spcBef>
                <a:spcPct val="0"/>
              </a:spcBef>
              <a:spcAft>
                <a:spcPts val="600"/>
              </a:spcAft>
              <a:buFont typeface="Arial"/>
              <a:buChar char="•"/>
            </a:pPr>
            <a:r>
              <a:rPr lang="en-US" sz="7200">
                <a:ea typeface="+mn-lt"/>
                <a:cs typeface="+mn-lt"/>
              </a:rPr>
              <a:t>Examine your syllabus and classroom policies </a:t>
            </a:r>
          </a:p>
          <a:p>
            <a:pPr indent="-285750">
              <a:lnSpc>
                <a:spcPct val="90000"/>
              </a:lnSpc>
              <a:spcBef>
                <a:spcPct val="0"/>
              </a:spcBef>
              <a:spcAft>
                <a:spcPts val="600"/>
              </a:spcAft>
              <a:buFont typeface="Arial"/>
              <a:buChar char="•"/>
            </a:pPr>
            <a:r>
              <a:rPr lang="en-US" sz="7200">
                <a:ea typeface="+mn-lt"/>
                <a:cs typeface="+mn-lt"/>
              </a:rPr>
              <a:t>Find resources, participate in trainings,  workshops and discussions</a:t>
            </a:r>
          </a:p>
          <a:p>
            <a:pPr indent="-285750">
              <a:lnSpc>
                <a:spcPct val="90000"/>
              </a:lnSpc>
              <a:spcBef>
                <a:spcPct val="0"/>
              </a:spcBef>
              <a:spcAft>
                <a:spcPts val="600"/>
              </a:spcAft>
              <a:buFont typeface="Arial"/>
              <a:buChar char="•"/>
            </a:pPr>
            <a:r>
              <a:rPr lang="en-US" sz="7200">
                <a:ea typeface="+mn-lt"/>
                <a:cs typeface="+mn-lt"/>
              </a:rPr>
              <a:t>Affirm racial and ethnic differences</a:t>
            </a:r>
          </a:p>
          <a:p>
            <a:pPr indent="-285750">
              <a:lnSpc>
                <a:spcPct val="90000"/>
              </a:lnSpc>
              <a:spcBef>
                <a:spcPct val="0"/>
              </a:spcBef>
              <a:spcAft>
                <a:spcPts val="600"/>
              </a:spcAft>
              <a:buFont typeface="Arial"/>
              <a:buChar char="•"/>
            </a:pPr>
            <a:r>
              <a:rPr lang="en-US" sz="7200">
                <a:ea typeface="+mn-lt"/>
                <a:cs typeface="+mn-lt"/>
              </a:rPr>
              <a:t>Speak up for students</a:t>
            </a:r>
            <a:endParaRPr lang="en-US"/>
          </a:p>
        </p:txBody>
      </p:sp>
      <p:sp>
        <p:nvSpPr>
          <p:cNvPr id="7" name="Subtitle 2">
            <a:extLst>
              <a:ext uri="{FF2B5EF4-FFF2-40B4-BE49-F238E27FC236}">
                <a16:creationId xmlns:a16="http://schemas.microsoft.com/office/drawing/2014/main" id="{979DB9BD-08DD-4161-8E9A-B0C5087ECE12}"/>
              </a:ext>
            </a:extLst>
          </p:cNvPr>
          <p:cNvSpPr txBox="1">
            <a:spLocks/>
          </p:cNvSpPr>
          <p:nvPr/>
        </p:nvSpPr>
        <p:spPr>
          <a:xfrm>
            <a:off x="1680" y="-5307"/>
            <a:ext cx="12170912" cy="1903782"/>
          </a:xfrm>
          <a:prstGeom prst="rect">
            <a:avLst/>
          </a:prstGeom>
          <a:solidFill>
            <a:srgbClr val="922247"/>
          </a:solidFill>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5400">
                <a:solidFill>
                  <a:schemeClr val="bg1"/>
                </a:solidFill>
                <a:latin typeface="+mj-lt"/>
                <a:ea typeface="+mj-ea"/>
                <a:cs typeface="+mj-cs"/>
              </a:rPr>
              <a:t>Experiences with and Reflections on </a:t>
            </a:r>
            <a:endParaRPr lang="en-US" sz="5400">
              <a:solidFill>
                <a:schemeClr val="bg1"/>
              </a:solidFill>
              <a:ea typeface="+mn-lt"/>
              <a:cs typeface="+mn-lt"/>
            </a:endParaRPr>
          </a:p>
          <a:p>
            <a:pPr algn="ctr">
              <a:lnSpc>
                <a:spcPct val="90000"/>
              </a:lnSpc>
              <a:spcBef>
                <a:spcPct val="0"/>
              </a:spcBef>
              <a:spcAft>
                <a:spcPts val="600"/>
              </a:spcAft>
            </a:pPr>
            <a:r>
              <a:rPr lang="en-US" sz="5400">
                <a:solidFill>
                  <a:schemeClr val="bg1"/>
                </a:solidFill>
                <a:latin typeface="+mj-lt"/>
                <a:ea typeface="+mj-ea"/>
                <a:cs typeface="+mj-cs"/>
              </a:rPr>
              <a:t>Anti-Racist Pedagogy</a:t>
            </a:r>
            <a:endParaRPr lang="en-US" sz="5400">
              <a:solidFill>
                <a:schemeClr val="bg1"/>
              </a:solidFill>
              <a:ea typeface="+mn-lt"/>
              <a:cs typeface="+mn-lt"/>
            </a:endParaRPr>
          </a:p>
        </p:txBody>
      </p:sp>
    </p:spTree>
    <p:extLst>
      <p:ext uri="{BB962C8B-B14F-4D97-AF65-F5344CB8AC3E}">
        <p14:creationId xmlns:p14="http://schemas.microsoft.com/office/powerpoint/2010/main" val="1540445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1096A5BB-C131-4745-A85E-89F6A00B6363}"/>
              </a:ext>
            </a:extLst>
          </p:cNvPr>
          <p:cNvSpPr txBox="1">
            <a:spLocks/>
          </p:cNvSpPr>
          <p:nvPr/>
        </p:nvSpPr>
        <p:spPr>
          <a:xfrm>
            <a:off x="358478" y="3166577"/>
            <a:ext cx="11074400" cy="4483321"/>
          </a:xfrm>
          <a:prstGeom prst="rect">
            <a:avLst/>
          </a:prstGeom>
        </p:spPr>
        <p:txBody>
          <a:bodyPr vert="horz" lIns="91440" tIns="45720" rIns="91440" bIns="45720" rtlCol="0" anchor="ctr">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7200">
                <a:ea typeface="+mn-lt"/>
                <a:cs typeface="+mn-lt"/>
              </a:rPr>
              <a:t>Access today's schedule on the FOTL webpage:</a:t>
            </a:r>
          </a:p>
          <a:p>
            <a:pPr>
              <a:lnSpc>
                <a:spcPct val="90000"/>
              </a:lnSpc>
              <a:spcBef>
                <a:spcPts val="1000"/>
              </a:spcBef>
            </a:pPr>
            <a:r>
              <a:rPr lang="en-US" sz="5800">
                <a:cs typeface="Calibri"/>
              </a:rPr>
              <a:t>Use the link (in the chat) or go to</a:t>
            </a:r>
            <a:endParaRPr lang="en-US" sz="5800">
              <a:ea typeface="+mn-lt"/>
              <a:cs typeface="+mn-lt"/>
            </a:endParaRPr>
          </a:p>
          <a:p>
            <a:pPr>
              <a:lnSpc>
                <a:spcPct val="90000"/>
              </a:lnSpc>
              <a:spcBef>
                <a:spcPts val="1000"/>
              </a:spcBef>
            </a:pPr>
            <a:r>
              <a:rPr lang="en-US" sz="5800">
                <a:cs typeface="Calibri"/>
                <a:hlinkClick r:id="rId2"/>
              </a:rPr>
              <a:t>www.luc.edu/fotl</a:t>
            </a:r>
            <a:r>
              <a:rPr lang="en-US" sz="5800">
                <a:cs typeface="Calibri"/>
              </a:rPr>
              <a:t> and click "schedule"</a:t>
            </a:r>
          </a:p>
          <a:p>
            <a:pPr>
              <a:lnSpc>
                <a:spcPct val="90000"/>
              </a:lnSpc>
              <a:spcBef>
                <a:spcPts val="1000"/>
              </a:spcBef>
            </a:pPr>
            <a:endParaRPr lang="en-US" sz="5800">
              <a:ea typeface="+mn-lt"/>
              <a:cs typeface="+mn-lt"/>
            </a:endParaRPr>
          </a:p>
          <a:p>
            <a:pPr>
              <a:lnSpc>
                <a:spcPct val="90000"/>
              </a:lnSpc>
              <a:spcBef>
                <a:spcPts val="1000"/>
              </a:spcBef>
            </a:pPr>
            <a:r>
              <a:rPr lang="en-US" sz="5800">
                <a:ea typeface="+mn-lt"/>
                <a:cs typeface="+mn-lt"/>
              </a:rPr>
              <a:t>If you have any questions, please email FCIP's Jack Nuelle at </a:t>
            </a:r>
            <a:r>
              <a:rPr lang="en-US" sz="5800">
                <a:solidFill>
                  <a:srgbClr val="0070C0"/>
                </a:solidFill>
                <a:ea typeface="+mn-lt"/>
                <a:cs typeface="+mn-lt"/>
              </a:rPr>
              <a:t>jnuelle@luc.edu</a:t>
            </a:r>
            <a:endParaRPr lang="en-US" sz="5800">
              <a:solidFill>
                <a:srgbClr val="0070C0"/>
              </a:solidFill>
              <a:cs typeface="Calibri"/>
            </a:endParaRPr>
          </a:p>
          <a:p>
            <a:pPr>
              <a:lnSpc>
                <a:spcPct val="90000"/>
              </a:lnSpc>
              <a:spcBef>
                <a:spcPct val="0"/>
              </a:spcBef>
              <a:spcAft>
                <a:spcPts val="600"/>
              </a:spcAft>
            </a:pPr>
            <a:endParaRPr lang="en-US" sz="7200">
              <a:cs typeface="Calibri"/>
            </a:endParaRPr>
          </a:p>
        </p:txBody>
      </p:sp>
      <p:sp>
        <p:nvSpPr>
          <p:cNvPr id="7" name="Subtitle 2">
            <a:extLst>
              <a:ext uri="{FF2B5EF4-FFF2-40B4-BE49-F238E27FC236}">
                <a16:creationId xmlns:a16="http://schemas.microsoft.com/office/drawing/2014/main" id="{979DB9BD-08DD-4161-8E9A-B0C5087ECE12}"/>
              </a:ext>
            </a:extLst>
          </p:cNvPr>
          <p:cNvSpPr txBox="1">
            <a:spLocks/>
          </p:cNvSpPr>
          <p:nvPr/>
        </p:nvSpPr>
        <p:spPr>
          <a:xfrm>
            <a:off x="1680" y="-5307"/>
            <a:ext cx="12170912" cy="1903782"/>
          </a:xfrm>
          <a:prstGeom prst="rect">
            <a:avLst/>
          </a:prstGeom>
          <a:solidFill>
            <a:srgbClr val="922247"/>
          </a:solid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6000">
                <a:solidFill>
                  <a:schemeClr val="bg1"/>
                </a:solidFill>
                <a:latin typeface="+mj-lt"/>
                <a:ea typeface="+mj-ea"/>
                <a:cs typeface="+mj-cs"/>
              </a:rPr>
              <a:t>FOTL Schedule</a:t>
            </a:r>
            <a:endParaRPr lang="en-US" sz="6000">
              <a:solidFill>
                <a:schemeClr val="bg1"/>
              </a:solidFill>
              <a:cs typeface="Calibri"/>
            </a:endParaRPr>
          </a:p>
        </p:txBody>
      </p:sp>
    </p:spTree>
    <p:extLst>
      <p:ext uri="{BB962C8B-B14F-4D97-AF65-F5344CB8AC3E}">
        <p14:creationId xmlns:p14="http://schemas.microsoft.com/office/powerpoint/2010/main" val="1459445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4FFBFB-F9B8-45CB-B15F-E4F1D3DF285E}"/>
              </a:ext>
            </a:extLst>
          </p:cNvPr>
          <p:cNvSpPr/>
          <p:nvPr/>
        </p:nvSpPr>
        <p:spPr>
          <a:xfrm>
            <a:off x="2419" y="-2740"/>
            <a:ext cx="12192000" cy="1765905"/>
          </a:xfrm>
          <a:prstGeom prst="rect">
            <a:avLst/>
          </a:prstGeom>
          <a:solidFill>
            <a:srgbClr val="922247"/>
          </a:solidFill>
          <a:ln>
            <a:solidFill>
              <a:srgbClr val="922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E2BAB18C-F280-4E7F-A2D3-C8820D1A5426}"/>
              </a:ext>
            </a:extLst>
          </p:cNvPr>
          <p:cNvSpPr txBox="1">
            <a:spLocks/>
          </p:cNvSpPr>
          <p:nvPr/>
        </p:nvSpPr>
        <p:spPr>
          <a:xfrm>
            <a:off x="1861809" y="234507"/>
            <a:ext cx="8471210" cy="128877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a:solidFill>
                  <a:srgbClr val="FFC000"/>
                </a:solidFill>
                <a:cs typeface="Calibri"/>
              </a:rPr>
              <a:t>Focus on Teaching &amp; Learning January 2021</a:t>
            </a:r>
          </a:p>
        </p:txBody>
      </p:sp>
      <p:sp>
        <p:nvSpPr>
          <p:cNvPr id="8" name="TextBox 7">
            <a:extLst>
              <a:ext uri="{FF2B5EF4-FFF2-40B4-BE49-F238E27FC236}">
                <a16:creationId xmlns:a16="http://schemas.microsoft.com/office/drawing/2014/main" id="{038BB0CB-0C7A-4656-89A1-BDAB69AB37A0}"/>
              </a:ext>
            </a:extLst>
          </p:cNvPr>
          <p:cNvSpPr txBox="1"/>
          <p:nvPr/>
        </p:nvSpPr>
        <p:spPr>
          <a:xfrm>
            <a:off x="2749936" y="2933960"/>
            <a:ext cx="2743200" cy="64633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a:t>Remain on </a:t>
            </a:r>
            <a:r>
              <a:rPr lang="en-US" b="1"/>
              <a:t>Mute </a:t>
            </a:r>
            <a:r>
              <a:rPr lang="en-US"/>
              <a:t>when you're not speaking.</a:t>
            </a:r>
          </a:p>
        </p:txBody>
      </p:sp>
      <p:sp>
        <p:nvSpPr>
          <p:cNvPr id="11" name="TextBox 10">
            <a:extLst>
              <a:ext uri="{FF2B5EF4-FFF2-40B4-BE49-F238E27FC236}">
                <a16:creationId xmlns:a16="http://schemas.microsoft.com/office/drawing/2014/main" id="{C9C1245C-C51B-4194-B726-976AAB18EF6D}"/>
              </a:ext>
            </a:extLst>
          </p:cNvPr>
          <p:cNvSpPr txBox="1"/>
          <p:nvPr/>
        </p:nvSpPr>
        <p:spPr>
          <a:xfrm>
            <a:off x="1612313" y="5294109"/>
            <a:ext cx="967646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i="1"/>
              <a:t>NOTE: </a:t>
            </a:r>
            <a:r>
              <a:rPr lang="en-US" sz="1400" i="1"/>
              <a:t>All session recordings are started automatically. As a result, recordings may start with a few minutes of chatter or presenter preparation. If you are watching this on demand, feel free to skip ahead to the presentations. </a:t>
            </a:r>
            <a:endParaRPr lang="en-US" sz="1400" i="1">
              <a:cs typeface="Calibri"/>
            </a:endParaRPr>
          </a:p>
        </p:txBody>
      </p:sp>
      <p:pic>
        <p:nvPicPr>
          <p:cNvPr id="12" name="Picture 12" descr="Screen capture of the Zoom Mute button. ">
            <a:extLst>
              <a:ext uri="{FF2B5EF4-FFF2-40B4-BE49-F238E27FC236}">
                <a16:creationId xmlns:a16="http://schemas.microsoft.com/office/drawing/2014/main" id="{64C5A9C1-8C53-48B1-B5A0-B2BBD79164AD}"/>
              </a:ext>
            </a:extLst>
          </p:cNvPr>
          <p:cNvPicPr>
            <a:picLocks noChangeAspect="1"/>
          </p:cNvPicPr>
          <p:nvPr/>
        </p:nvPicPr>
        <p:blipFill>
          <a:blip r:embed="rId2"/>
          <a:stretch>
            <a:fillRect/>
          </a:stretch>
        </p:blipFill>
        <p:spPr>
          <a:xfrm>
            <a:off x="3552672" y="3982507"/>
            <a:ext cx="1133475" cy="923925"/>
          </a:xfrm>
          <a:prstGeom prst="rect">
            <a:avLst/>
          </a:prstGeom>
        </p:spPr>
      </p:pic>
      <p:pic>
        <p:nvPicPr>
          <p:cNvPr id="17" name="Graphic 17" descr="Video camera">
            <a:extLst>
              <a:ext uri="{FF2B5EF4-FFF2-40B4-BE49-F238E27FC236}">
                <a16:creationId xmlns:a16="http://schemas.microsoft.com/office/drawing/2014/main" id="{332D5143-6AFF-4BF3-ACAE-C0A0BCF15F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0947" y="5252112"/>
            <a:ext cx="603956" cy="613363"/>
          </a:xfrm>
          <a:prstGeom prst="rect">
            <a:avLst/>
          </a:prstGeom>
        </p:spPr>
      </p:pic>
      <p:sp>
        <p:nvSpPr>
          <p:cNvPr id="21" name="Title 8">
            <a:extLst>
              <a:ext uri="{FF2B5EF4-FFF2-40B4-BE49-F238E27FC236}">
                <a16:creationId xmlns:a16="http://schemas.microsoft.com/office/drawing/2014/main" id="{63C3C3DB-321B-4014-9C48-B279A2B91CAD}"/>
              </a:ext>
            </a:extLst>
          </p:cNvPr>
          <p:cNvSpPr txBox="1">
            <a:spLocks/>
          </p:cNvSpPr>
          <p:nvPr/>
        </p:nvSpPr>
        <p:spPr>
          <a:xfrm>
            <a:off x="9410" y="1903179"/>
            <a:ext cx="12191999" cy="7507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1000"/>
              </a:spcBef>
            </a:pPr>
            <a:r>
              <a:rPr lang="en-US" sz="4000" b="1">
                <a:solidFill>
                  <a:srgbClr val="FFC000"/>
                </a:solidFill>
                <a:ea typeface="+mj-lt"/>
                <a:cs typeface="+mj-lt"/>
              </a:rPr>
              <a:t>Welcome to FOTL!</a:t>
            </a:r>
            <a:endParaRPr lang="en-US"/>
          </a:p>
        </p:txBody>
      </p:sp>
      <p:sp>
        <p:nvSpPr>
          <p:cNvPr id="13" name="TextBox 12">
            <a:extLst>
              <a:ext uri="{FF2B5EF4-FFF2-40B4-BE49-F238E27FC236}">
                <a16:creationId xmlns:a16="http://schemas.microsoft.com/office/drawing/2014/main" id="{E88F2DD5-0105-4956-93A8-98EC7A4D60CF}"/>
              </a:ext>
            </a:extLst>
          </p:cNvPr>
          <p:cNvSpPr txBox="1"/>
          <p:nvPr/>
        </p:nvSpPr>
        <p:spPr>
          <a:xfrm>
            <a:off x="6100782" y="2933960"/>
            <a:ext cx="2743200" cy="64633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a:t>All sessions are being recorded.</a:t>
            </a:r>
            <a:endParaRPr lang="en-US">
              <a:cs typeface="Calibri"/>
            </a:endParaRPr>
          </a:p>
        </p:txBody>
      </p:sp>
      <p:pic>
        <p:nvPicPr>
          <p:cNvPr id="3" name="Picture 3" descr="Video camera with solid fill">
            <a:extLst>
              <a:ext uri="{FF2B5EF4-FFF2-40B4-BE49-F238E27FC236}">
                <a16:creationId xmlns:a16="http://schemas.microsoft.com/office/drawing/2014/main" id="{AF5D2F9F-6457-43FC-AE26-388E4B5795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74530" y="3839976"/>
            <a:ext cx="1204071" cy="1204071"/>
          </a:xfrm>
          <a:prstGeom prst="rect">
            <a:avLst/>
          </a:prstGeom>
        </p:spPr>
      </p:pic>
    </p:spTree>
    <p:extLst>
      <p:ext uri="{BB962C8B-B14F-4D97-AF65-F5344CB8AC3E}">
        <p14:creationId xmlns:p14="http://schemas.microsoft.com/office/powerpoint/2010/main" val="2184332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5733CF-1A30-4301-AADD-4D5F4DF5AD20}"/>
              </a:ext>
            </a:extLst>
          </p:cNvPr>
          <p:cNvSpPr txBox="1"/>
          <p:nvPr/>
        </p:nvSpPr>
        <p:spPr>
          <a:xfrm>
            <a:off x="3205256" y="1270747"/>
            <a:ext cx="62282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1000"/>
              </a:spcBef>
            </a:pPr>
            <a:endParaRPr lang="en-US" sz="2000">
              <a:cs typeface="Calibri"/>
            </a:endParaRPr>
          </a:p>
        </p:txBody>
      </p:sp>
      <p:sp>
        <p:nvSpPr>
          <p:cNvPr id="4" name="TextBox 3">
            <a:extLst>
              <a:ext uri="{FF2B5EF4-FFF2-40B4-BE49-F238E27FC236}">
                <a16:creationId xmlns:a16="http://schemas.microsoft.com/office/drawing/2014/main" id="{21166AB6-E65C-4FFF-86EE-D8FE449BCF44}"/>
              </a:ext>
            </a:extLst>
          </p:cNvPr>
          <p:cNvSpPr txBox="1"/>
          <p:nvPr/>
        </p:nvSpPr>
        <p:spPr>
          <a:xfrm>
            <a:off x="1680" y="-1307"/>
            <a:ext cx="12191251" cy="1569660"/>
          </a:xfrm>
          <a:prstGeom prst="rect">
            <a:avLst/>
          </a:prstGeom>
          <a:solidFill>
            <a:srgbClr val="92224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3200" b="1">
              <a:solidFill>
                <a:srgbClr val="FFFFFF"/>
              </a:solidFill>
              <a:ea typeface="+mn-lt"/>
              <a:cs typeface="+mn-lt"/>
            </a:endParaRPr>
          </a:p>
          <a:p>
            <a:pPr algn="ctr"/>
            <a:r>
              <a:rPr lang="en-US" sz="3200" b="1">
                <a:solidFill>
                  <a:srgbClr val="FFFFFF"/>
                </a:solidFill>
                <a:ea typeface="+mn-lt"/>
                <a:cs typeface="+mn-lt"/>
              </a:rPr>
              <a:t>Land Acknowledgement</a:t>
            </a:r>
          </a:p>
          <a:p>
            <a:pPr algn="ctr"/>
            <a:endParaRPr lang="en-US" sz="3200" b="1">
              <a:solidFill>
                <a:srgbClr val="FFFFFF"/>
              </a:solidFill>
              <a:cs typeface="Calibri"/>
            </a:endParaRPr>
          </a:p>
        </p:txBody>
      </p:sp>
      <p:sp>
        <p:nvSpPr>
          <p:cNvPr id="2" name="TextBox 1">
            <a:extLst>
              <a:ext uri="{FF2B5EF4-FFF2-40B4-BE49-F238E27FC236}">
                <a16:creationId xmlns:a16="http://schemas.microsoft.com/office/drawing/2014/main" id="{2AFC8FDF-BFB2-4AB8-B567-8D7A9F859A78}"/>
              </a:ext>
            </a:extLst>
          </p:cNvPr>
          <p:cNvSpPr txBox="1"/>
          <p:nvPr/>
        </p:nvSpPr>
        <p:spPr>
          <a:xfrm>
            <a:off x="607742" y="1720076"/>
            <a:ext cx="11144094"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mn-lt"/>
                <a:cs typeface="+mn-lt"/>
              </a:rPr>
              <a:t>The Loyola community occupies the ancestral homelands of the people of the </a:t>
            </a:r>
            <a:r>
              <a:rPr lang="en-US" sz="2000" b="1">
                <a:ea typeface="+mn-lt"/>
                <a:cs typeface="+mn-lt"/>
              </a:rPr>
              <a:t>Council of Three Fires</a:t>
            </a:r>
            <a:r>
              <a:rPr lang="en-US" sz="2000">
                <a:ea typeface="+mn-lt"/>
                <a:cs typeface="+mn-lt"/>
              </a:rPr>
              <a:t>, an alliance which formed based on the shared language, similar culture, and common historical background of its three historical members: </a:t>
            </a:r>
            <a:r>
              <a:rPr lang="en-US" sz="2000" b="1">
                <a:ea typeface="+mn-lt"/>
                <a:cs typeface="+mn-lt"/>
              </a:rPr>
              <a:t>the</a:t>
            </a:r>
            <a:r>
              <a:rPr lang="en-US" sz="2000">
                <a:ea typeface="+mn-lt"/>
                <a:cs typeface="+mn-lt"/>
              </a:rPr>
              <a:t> </a:t>
            </a:r>
            <a:r>
              <a:rPr lang="en-US" sz="2000" b="1">
                <a:ea typeface="+mn-lt"/>
                <a:cs typeface="+mn-lt"/>
              </a:rPr>
              <a:t>Odawa, Potawatomi, and Ojibwe nations</a:t>
            </a:r>
            <a:r>
              <a:rPr lang="en-US" sz="2000">
                <a:ea typeface="+mn-lt"/>
                <a:cs typeface="+mn-lt"/>
              </a:rPr>
              <a:t>. </a:t>
            </a:r>
          </a:p>
          <a:p>
            <a:endParaRPr lang="en-US" sz="2000">
              <a:ea typeface="+mn-lt"/>
              <a:cs typeface="+mn-lt"/>
            </a:endParaRPr>
          </a:p>
          <a:p>
            <a:r>
              <a:rPr lang="en-US" sz="2000">
                <a:ea typeface="+mn-lt"/>
                <a:cs typeface="+mn-lt"/>
              </a:rPr>
              <a:t>The land that Loyola occupies, which includes the shore and waters of Lake Michigan, was also a site of trade, travel, gathering and healing for more than a dozen other Native tribes, including the </a:t>
            </a:r>
            <a:r>
              <a:rPr lang="en-US" sz="2000" b="1">
                <a:ea typeface="+mn-lt"/>
                <a:cs typeface="+mn-lt"/>
              </a:rPr>
              <a:t>Menominee, </a:t>
            </a:r>
            <a:r>
              <a:rPr lang="en-US" sz="2000" b="1" err="1">
                <a:ea typeface="+mn-lt"/>
                <a:cs typeface="+mn-lt"/>
              </a:rPr>
              <a:t>Michigamea</a:t>
            </a:r>
            <a:r>
              <a:rPr lang="en-US" sz="2000" b="1">
                <a:ea typeface="+mn-lt"/>
                <a:cs typeface="+mn-lt"/>
              </a:rPr>
              <a:t>, Miami, Kickapoo, Peoria and Ho-Chunk nations</a:t>
            </a:r>
            <a:r>
              <a:rPr lang="en-US" sz="2000">
                <a:ea typeface="+mn-lt"/>
                <a:cs typeface="+mn-lt"/>
              </a:rPr>
              <a:t>. The history of the city of Chicago is intertwined with histories of native peoples. The name Chicago is adopted from the Algonquin language, and the Chicagoland area is still home to the largest number of Native Americans in the Midwest, over 65,000. The history of the lands Loyola occupies, and the history of Native Americans in Chicago and Illinois, is a history of displacement, conquest, and dehumanization. </a:t>
            </a:r>
          </a:p>
          <a:p>
            <a:endParaRPr lang="en-US" sz="2000">
              <a:ea typeface="+mn-lt"/>
              <a:cs typeface="+mn-lt"/>
            </a:endParaRPr>
          </a:p>
          <a:p>
            <a:r>
              <a:rPr lang="en-US" sz="2000">
                <a:ea typeface="+mn-lt"/>
                <a:cs typeface="+mn-lt"/>
              </a:rPr>
              <a:t>We at Loyola, in step with our Jesuit Catholic tradition, must commit to acknowledging this violent history by incorporating Native American texts and perspectives into our classes and working to keep this shared history alive in our study, conversation, and professional development.  </a:t>
            </a:r>
            <a:endParaRPr lang="en-US" sz="2000">
              <a:cs typeface="Calibri"/>
            </a:endParaRPr>
          </a:p>
        </p:txBody>
      </p:sp>
    </p:spTree>
    <p:extLst>
      <p:ext uri="{BB962C8B-B14F-4D97-AF65-F5344CB8AC3E}">
        <p14:creationId xmlns:p14="http://schemas.microsoft.com/office/powerpoint/2010/main" val="156490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7B0D88-0C8B-4DFD-AC37-17C097C2AF29}"/>
              </a:ext>
            </a:extLst>
          </p:cNvPr>
          <p:cNvSpPr txBox="1"/>
          <p:nvPr/>
        </p:nvSpPr>
        <p:spPr>
          <a:xfrm>
            <a:off x="5802898" y="1918243"/>
            <a:ext cx="6659550" cy="41365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1000"/>
              </a:spcBef>
            </a:pPr>
            <a:endParaRPr lang="en-US" sz="2000" b="1">
              <a:ea typeface="+mn-lt"/>
              <a:cs typeface="+mn-lt"/>
            </a:endParaRPr>
          </a:p>
          <a:p>
            <a:pPr algn="ctr">
              <a:lnSpc>
                <a:spcPct val="90000"/>
              </a:lnSpc>
            </a:pPr>
            <a:r>
              <a:rPr lang="en-US" sz="2400" b="1">
                <a:ea typeface="+mn-lt"/>
                <a:cs typeface="+mn-lt"/>
              </a:rPr>
              <a:t>Office of Institutional Effectiveness</a:t>
            </a:r>
            <a:endParaRPr lang="en-US" sz="2400">
              <a:ea typeface="+mn-lt"/>
              <a:cs typeface="+mn-lt"/>
            </a:endParaRPr>
          </a:p>
          <a:p>
            <a:pPr algn="ctr">
              <a:lnSpc>
                <a:spcPct val="90000"/>
              </a:lnSpc>
            </a:pPr>
            <a:r>
              <a:rPr lang="en-US" sz="2000">
                <a:ea typeface="+mn-lt"/>
                <a:cs typeface="+mn-lt"/>
              </a:rPr>
              <a:t>Stacy Wenzel</a:t>
            </a:r>
          </a:p>
          <a:p>
            <a:pPr algn="ctr">
              <a:lnSpc>
                <a:spcPct val="90000"/>
              </a:lnSpc>
            </a:pPr>
            <a:endParaRPr lang="en-US" sz="2400">
              <a:ea typeface="+mn-lt"/>
              <a:cs typeface="+mn-lt"/>
            </a:endParaRPr>
          </a:p>
          <a:p>
            <a:pPr algn="ctr">
              <a:lnSpc>
                <a:spcPct val="90000"/>
              </a:lnSpc>
            </a:pPr>
            <a:r>
              <a:rPr lang="en-US" sz="2400" b="1">
                <a:ea typeface="+mn-lt"/>
                <a:cs typeface="+mn-lt"/>
              </a:rPr>
              <a:t>Parkinson School of </a:t>
            </a:r>
            <a:br>
              <a:rPr lang="en-US" sz="2400" b="1">
                <a:ea typeface="+mn-lt"/>
                <a:cs typeface="+mn-lt"/>
              </a:rPr>
            </a:br>
            <a:r>
              <a:rPr lang="en-US" sz="2400" b="1">
                <a:ea typeface="+mn-lt"/>
                <a:cs typeface="+mn-lt"/>
              </a:rPr>
              <a:t>Health Sciences and Public Health</a:t>
            </a:r>
            <a:endParaRPr lang="en-US" sz="2400">
              <a:ea typeface="+mn-lt"/>
              <a:cs typeface="+mn-lt"/>
            </a:endParaRPr>
          </a:p>
          <a:p>
            <a:pPr algn="ctr">
              <a:lnSpc>
                <a:spcPct val="90000"/>
              </a:lnSpc>
            </a:pPr>
            <a:r>
              <a:rPr lang="en-US" sz="2000">
                <a:ea typeface="+mn-lt"/>
                <a:cs typeface="+mn-lt"/>
              </a:rPr>
              <a:t>Justin Harbison</a:t>
            </a:r>
          </a:p>
          <a:p>
            <a:pPr algn="ctr">
              <a:lnSpc>
                <a:spcPct val="90000"/>
              </a:lnSpc>
            </a:pPr>
            <a:endParaRPr lang="en-US" sz="2400">
              <a:ea typeface="+mn-lt"/>
              <a:cs typeface="+mn-lt"/>
            </a:endParaRPr>
          </a:p>
          <a:p>
            <a:pPr algn="ctr">
              <a:lnSpc>
                <a:spcPct val="90000"/>
              </a:lnSpc>
            </a:pPr>
            <a:r>
              <a:rPr lang="en-US" sz="2400" b="1">
                <a:ea typeface="+mn-lt"/>
                <a:cs typeface="+mn-lt"/>
              </a:rPr>
              <a:t>Student Academic Services</a:t>
            </a:r>
            <a:endParaRPr lang="en-US" sz="2400">
              <a:ea typeface="+mn-lt"/>
              <a:cs typeface="+mn-lt"/>
            </a:endParaRPr>
          </a:p>
          <a:p>
            <a:pPr algn="ctr">
              <a:lnSpc>
                <a:spcPct val="90000"/>
              </a:lnSpc>
            </a:pPr>
            <a:r>
              <a:rPr lang="en-US" sz="2000">
                <a:ea typeface="+mn-lt"/>
                <a:cs typeface="+mn-lt"/>
              </a:rPr>
              <a:t>Betsi Burns</a:t>
            </a:r>
          </a:p>
          <a:p>
            <a:pPr algn="ctr">
              <a:lnSpc>
                <a:spcPct val="90000"/>
              </a:lnSpc>
            </a:pPr>
            <a:endParaRPr lang="en-US" sz="2400">
              <a:ea typeface="+mn-lt"/>
              <a:cs typeface="+mn-lt"/>
            </a:endParaRPr>
          </a:p>
          <a:p>
            <a:pPr algn="ctr">
              <a:lnSpc>
                <a:spcPct val="90000"/>
              </a:lnSpc>
            </a:pPr>
            <a:r>
              <a:rPr lang="en-US" sz="2400" b="1">
                <a:ea typeface="+mn-lt"/>
                <a:cs typeface="+mn-lt"/>
              </a:rPr>
              <a:t>University Libraries</a:t>
            </a:r>
            <a:endParaRPr lang="en-US" sz="2400">
              <a:ea typeface="+mn-lt"/>
              <a:cs typeface="+mn-lt"/>
            </a:endParaRPr>
          </a:p>
          <a:p>
            <a:pPr algn="ctr">
              <a:lnSpc>
                <a:spcPct val="90000"/>
              </a:lnSpc>
            </a:pPr>
            <a:r>
              <a:rPr lang="en-US" sz="2000">
                <a:ea typeface="+mn-lt"/>
                <a:cs typeface="+mn-lt"/>
              </a:rPr>
              <a:t>Susan Wardzala</a:t>
            </a:r>
            <a:endParaRPr lang="en-US" sz="2000">
              <a:cs typeface="Calibri" panose="020F0502020204030204"/>
            </a:endParaRPr>
          </a:p>
        </p:txBody>
      </p:sp>
      <p:sp>
        <p:nvSpPr>
          <p:cNvPr id="3" name="TextBox 2">
            <a:extLst>
              <a:ext uri="{FF2B5EF4-FFF2-40B4-BE49-F238E27FC236}">
                <a16:creationId xmlns:a16="http://schemas.microsoft.com/office/drawing/2014/main" id="{3E5733CF-1A30-4301-AADD-4D5F4DF5AD20}"/>
              </a:ext>
            </a:extLst>
          </p:cNvPr>
          <p:cNvSpPr txBox="1"/>
          <p:nvPr/>
        </p:nvSpPr>
        <p:spPr>
          <a:xfrm>
            <a:off x="68356" y="1562847"/>
            <a:ext cx="6228229" cy="48567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1000"/>
              </a:spcBef>
            </a:pPr>
            <a:endParaRPr lang="en-US" sz="2400" b="1">
              <a:ea typeface="+mn-lt"/>
              <a:cs typeface="+mn-lt"/>
            </a:endParaRPr>
          </a:p>
          <a:p>
            <a:pPr algn="ctr">
              <a:lnSpc>
                <a:spcPct val="90000"/>
              </a:lnSpc>
            </a:pPr>
            <a:r>
              <a:rPr lang="en-US" sz="2400" b="1"/>
              <a:t>Faculty Center for Ignatian Pedagogy</a:t>
            </a:r>
            <a:endParaRPr lang="en-US" sz="2400">
              <a:ea typeface="+mn-lt"/>
              <a:cs typeface="+mn-lt"/>
            </a:endParaRPr>
          </a:p>
          <a:p>
            <a:pPr algn="ctr">
              <a:lnSpc>
                <a:spcPct val="90000"/>
              </a:lnSpc>
            </a:pPr>
            <a:r>
              <a:rPr lang="en-US" sz="2000"/>
              <a:t>Bridget Colacchio Wesley, Jessica Mansbach, Jack Nuelle</a:t>
            </a:r>
            <a:r>
              <a:rPr lang="en-US" sz="2400"/>
              <a:t> </a:t>
            </a:r>
            <a:endParaRPr lang="en-US" sz="2400">
              <a:ea typeface="+mn-lt"/>
              <a:cs typeface="+mn-lt"/>
            </a:endParaRPr>
          </a:p>
          <a:p>
            <a:pPr algn="ctr">
              <a:lnSpc>
                <a:spcPct val="90000"/>
              </a:lnSpc>
            </a:pPr>
            <a:endParaRPr lang="en-US" sz="2400">
              <a:ea typeface="+mn-lt"/>
              <a:cs typeface="+mn-lt"/>
            </a:endParaRPr>
          </a:p>
          <a:p>
            <a:pPr algn="ctr">
              <a:lnSpc>
                <a:spcPct val="90000"/>
              </a:lnSpc>
            </a:pPr>
            <a:r>
              <a:rPr lang="en-US" sz="2400" b="1"/>
              <a:t>Center for Experiential Learning</a:t>
            </a:r>
            <a:endParaRPr lang="en-US" sz="2400">
              <a:ea typeface="+mn-lt"/>
              <a:cs typeface="+mn-lt"/>
            </a:endParaRPr>
          </a:p>
          <a:p>
            <a:pPr algn="ctr">
              <a:lnSpc>
                <a:spcPct val="90000"/>
              </a:lnSpc>
            </a:pPr>
            <a:r>
              <a:rPr lang="en-US" sz="2000"/>
              <a:t>Patrick Green</a:t>
            </a:r>
            <a:endParaRPr lang="en-US" sz="2000">
              <a:ea typeface="+mn-lt"/>
              <a:cs typeface="+mn-lt"/>
            </a:endParaRPr>
          </a:p>
          <a:p>
            <a:pPr algn="ctr">
              <a:lnSpc>
                <a:spcPct val="90000"/>
              </a:lnSpc>
            </a:pPr>
            <a:endParaRPr lang="en-US" sz="2400">
              <a:ea typeface="+mn-lt"/>
              <a:cs typeface="+mn-lt"/>
            </a:endParaRPr>
          </a:p>
          <a:p>
            <a:pPr algn="ctr">
              <a:lnSpc>
                <a:spcPct val="90000"/>
              </a:lnSpc>
            </a:pPr>
            <a:r>
              <a:rPr lang="en-US" sz="2400" b="1"/>
              <a:t>Center for Science and Math Education</a:t>
            </a:r>
            <a:endParaRPr lang="en-US" sz="2400">
              <a:ea typeface="+mn-lt"/>
              <a:cs typeface="+mn-lt"/>
            </a:endParaRPr>
          </a:p>
          <a:p>
            <a:pPr algn="ctr">
              <a:lnSpc>
                <a:spcPct val="90000"/>
              </a:lnSpc>
            </a:pPr>
            <a:r>
              <a:rPr lang="en-US" sz="2000"/>
              <a:t>Timothy Stoelinga</a:t>
            </a:r>
            <a:endParaRPr lang="en-US" sz="2000">
              <a:ea typeface="+mn-lt"/>
              <a:cs typeface="+mn-lt"/>
            </a:endParaRPr>
          </a:p>
          <a:p>
            <a:pPr algn="ctr">
              <a:lnSpc>
                <a:spcPct val="90000"/>
              </a:lnSpc>
            </a:pPr>
            <a:endParaRPr lang="en-US" sz="2400">
              <a:ea typeface="+mn-lt"/>
              <a:cs typeface="+mn-lt"/>
            </a:endParaRPr>
          </a:p>
          <a:p>
            <a:pPr algn="ctr">
              <a:lnSpc>
                <a:spcPct val="90000"/>
              </a:lnSpc>
            </a:pPr>
            <a:r>
              <a:rPr lang="en-US" sz="2400" b="1"/>
              <a:t>Information Technology Services</a:t>
            </a:r>
            <a:endParaRPr lang="en-US" sz="2400">
              <a:ea typeface="+mn-lt"/>
              <a:cs typeface="+mn-lt"/>
            </a:endParaRPr>
          </a:p>
          <a:p>
            <a:pPr algn="ctr">
              <a:lnSpc>
                <a:spcPct val="90000"/>
              </a:lnSpc>
            </a:pPr>
            <a:r>
              <a:rPr lang="en-US" sz="2000"/>
              <a:t>Hannah Lee Otto</a:t>
            </a:r>
            <a:endParaRPr lang="en-US" sz="2000">
              <a:ea typeface="+mn-lt"/>
              <a:cs typeface="+mn-lt"/>
            </a:endParaRPr>
          </a:p>
          <a:p>
            <a:pPr algn="ctr">
              <a:lnSpc>
                <a:spcPct val="90000"/>
              </a:lnSpc>
            </a:pPr>
            <a:endParaRPr lang="en-US" sz="2400">
              <a:ea typeface="+mn-lt"/>
              <a:cs typeface="+mn-lt"/>
            </a:endParaRPr>
          </a:p>
          <a:p>
            <a:pPr algn="ctr">
              <a:lnSpc>
                <a:spcPct val="90000"/>
              </a:lnSpc>
            </a:pPr>
            <a:r>
              <a:rPr lang="en-US" sz="2400" b="1"/>
              <a:t>Office of Online Learning</a:t>
            </a:r>
            <a:endParaRPr lang="en-US" sz="2400">
              <a:ea typeface="+mn-lt"/>
              <a:cs typeface="+mn-lt"/>
            </a:endParaRPr>
          </a:p>
          <a:p>
            <a:pPr algn="ctr">
              <a:lnSpc>
                <a:spcPct val="90000"/>
              </a:lnSpc>
            </a:pPr>
            <a:r>
              <a:rPr lang="en-US" sz="2000"/>
              <a:t>Briana Allen</a:t>
            </a:r>
            <a:endParaRPr lang="en-US" sz="2000">
              <a:cs typeface="Calibri"/>
            </a:endParaRPr>
          </a:p>
        </p:txBody>
      </p:sp>
      <p:sp>
        <p:nvSpPr>
          <p:cNvPr id="4" name="TextBox 3">
            <a:extLst>
              <a:ext uri="{FF2B5EF4-FFF2-40B4-BE49-F238E27FC236}">
                <a16:creationId xmlns:a16="http://schemas.microsoft.com/office/drawing/2014/main" id="{21166AB6-E65C-4FFF-86EE-D8FE449BCF44}"/>
              </a:ext>
            </a:extLst>
          </p:cNvPr>
          <p:cNvSpPr txBox="1"/>
          <p:nvPr/>
        </p:nvSpPr>
        <p:spPr>
          <a:xfrm>
            <a:off x="1680" y="-1307"/>
            <a:ext cx="12191251" cy="1569660"/>
          </a:xfrm>
          <a:prstGeom prst="rect">
            <a:avLst/>
          </a:prstGeom>
          <a:solidFill>
            <a:srgbClr val="92224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3200" b="1">
              <a:solidFill>
                <a:srgbClr val="FFFFFF"/>
              </a:solidFill>
              <a:ea typeface="+mn-lt"/>
              <a:cs typeface="+mn-lt"/>
            </a:endParaRPr>
          </a:p>
          <a:p>
            <a:pPr algn="ctr"/>
            <a:r>
              <a:rPr lang="en-US" sz="3200" b="1">
                <a:solidFill>
                  <a:srgbClr val="FFFFFF"/>
                </a:solidFill>
                <a:ea typeface="+mn-lt"/>
                <a:cs typeface="+mn-lt"/>
              </a:rPr>
              <a:t>FOTL Planning Committee</a:t>
            </a:r>
          </a:p>
          <a:p>
            <a:pPr algn="ctr"/>
            <a:endParaRPr lang="en-US" sz="3200" b="1">
              <a:solidFill>
                <a:srgbClr val="FFFFFF"/>
              </a:solidFill>
              <a:cs typeface="Calibri" panose="020F0502020204030204"/>
            </a:endParaRPr>
          </a:p>
        </p:txBody>
      </p:sp>
    </p:spTree>
    <p:extLst>
      <p:ext uri="{BB962C8B-B14F-4D97-AF65-F5344CB8AC3E}">
        <p14:creationId xmlns:p14="http://schemas.microsoft.com/office/powerpoint/2010/main" val="383617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4FFBFB-F9B8-45CB-B15F-E4F1D3DF285E}"/>
              </a:ext>
            </a:extLst>
          </p:cNvPr>
          <p:cNvSpPr/>
          <p:nvPr/>
        </p:nvSpPr>
        <p:spPr>
          <a:xfrm>
            <a:off x="8022" y="-2740"/>
            <a:ext cx="12192000" cy="1765905"/>
          </a:xfrm>
          <a:prstGeom prst="rect">
            <a:avLst/>
          </a:prstGeom>
          <a:solidFill>
            <a:srgbClr val="922247"/>
          </a:solidFill>
          <a:ln>
            <a:solidFill>
              <a:srgbClr val="922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8">
            <a:extLst>
              <a:ext uri="{FF2B5EF4-FFF2-40B4-BE49-F238E27FC236}">
                <a16:creationId xmlns:a16="http://schemas.microsoft.com/office/drawing/2014/main" id="{63C3C3DB-321B-4014-9C48-B279A2B91CAD}"/>
              </a:ext>
            </a:extLst>
          </p:cNvPr>
          <p:cNvSpPr txBox="1">
            <a:spLocks/>
          </p:cNvSpPr>
          <p:nvPr/>
        </p:nvSpPr>
        <p:spPr>
          <a:xfrm>
            <a:off x="1632677" y="2747004"/>
            <a:ext cx="8931088" cy="3605249"/>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57250" indent="-857250" algn="l">
              <a:spcBef>
                <a:spcPts val="1000"/>
              </a:spcBef>
              <a:buFont typeface="Arial"/>
              <a:buChar char="•"/>
            </a:pPr>
            <a:r>
              <a:rPr lang="en-US">
                <a:solidFill>
                  <a:srgbClr val="000000"/>
                </a:solidFill>
                <a:ea typeface="+mj-lt"/>
                <a:cs typeface="+mj-lt"/>
              </a:rPr>
              <a:t>Opening remarks</a:t>
            </a:r>
            <a:endParaRPr lang="en-US" sz="1800" b="1">
              <a:solidFill>
                <a:srgbClr val="FFC000"/>
              </a:solidFill>
              <a:ea typeface="+mj-lt"/>
              <a:cs typeface="+mj-lt"/>
            </a:endParaRPr>
          </a:p>
          <a:p>
            <a:pPr marL="857250" indent="-857250" algn="l">
              <a:spcBef>
                <a:spcPts val="1000"/>
              </a:spcBef>
              <a:buFont typeface="Arial"/>
              <a:buChar char="•"/>
            </a:pPr>
            <a:endParaRPr lang="en-US">
              <a:solidFill>
                <a:srgbClr val="000000"/>
              </a:solidFill>
              <a:ea typeface="+mj-lt"/>
              <a:cs typeface="+mj-lt"/>
            </a:endParaRPr>
          </a:p>
          <a:p>
            <a:pPr marL="857250" indent="-857250" algn="l">
              <a:spcBef>
                <a:spcPts val="1000"/>
              </a:spcBef>
              <a:buFont typeface="Arial"/>
              <a:buChar char="•"/>
            </a:pPr>
            <a:r>
              <a:rPr lang="en-US">
                <a:solidFill>
                  <a:srgbClr val="000000"/>
                </a:solidFill>
                <a:ea typeface="+mj-lt"/>
                <a:cs typeface="+mj-lt"/>
              </a:rPr>
              <a:t>Welcome from Amy Nelson Christensen</a:t>
            </a:r>
          </a:p>
          <a:p>
            <a:pPr marL="857250" indent="-857250" algn="l">
              <a:spcBef>
                <a:spcPts val="1000"/>
              </a:spcBef>
              <a:buFont typeface="Arial"/>
              <a:buChar char="•"/>
            </a:pPr>
            <a:endParaRPr lang="en-US">
              <a:solidFill>
                <a:srgbClr val="000000"/>
              </a:solidFill>
              <a:ea typeface="+mj-lt"/>
              <a:cs typeface="+mj-lt"/>
            </a:endParaRPr>
          </a:p>
          <a:p>
            <a:pPr marL="857250" indent="-857250" algn="l">
              <a:spcBef>
                <a:spcPts val="1000"/>
              </a:spcBef>
              <a:buFont typeface="Arial"/>
              <a:buChar char="•"/>
            </a:pPr>
            <a:r>
              <a:rPr lang="en-US">
                <a:solidFill>
                  <a:srgbClr val="000000"/>
                </a:solidFill>
                <a:ea typeface="+mj-lt"/>
                <a:cs typeface="+mj-lt"/>
              </a:rPr>
              <a:t>Student Panel: Experiences with and Reflections on Anti-Racist Pedagogy</a:t>
            </a:r>
          </a:p>
        </p:txBody>
      </p:sp>
      <p:sp>
        <p:nvSpPr>
          <p:cNvPr id="2" name="TextBox 1">
            <a:extLst>
              <a:ext uri="{FF2B5EF4-FFF2-40B4-BE49-F238E27FC236}">
                <a16:creationId xmlns:a16="http://schemas.microsoft.com/office/drawing/2014/main" id="{3FA89214-3F95-4374-8505-5E1BADD95EC6}"/>
              </a:ext>
            </a:extLst>
          </p:cNvPr>
          <p:cNvSpPr txBox="1"/>
          <p:nvPr/>
        </p:nvSpPr>
        <p:spPr>
          <a:xfrm>
            <a:off x="3187700" y="2034988"/>
            <a:ext cx="581659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solidFill>
                  <a:srgbClr val="922247"/>
                </a:solidFill>
                <a:latin typeface="Calibri Light"/>
                <a:cs typeface="Calibri Light"/>
              </a:rPr>
              <a:t>Opening Session Agenda</a:t>
            </a:r>
            <a:endParaRPr lang="en-US" sz="4000">
              <a:solidFill>
                <a:srgbClr val="922247"/>
              </a:solidFill>
              <a:cs typeface="Calibri" panose="020F0502020204030204"/>
            </a:endParaRPr>
          </a:p>
        </p:txBody>
      </p:sp>
      <p:sp>
        <p:nvSpPr>
          <p:cNvPr id="3" name="Subtitle 2">
            <a:extLst>
              <a:ext uri="{FF2B5EF4-FFF2-40B4-BE49-F238E27FC236}">
                <a16:creationId xmlns:a16="http://schemas.microsoft.com/office/drawing/2014/main" id="{4A9B0ACF-0B97-4402-81F3-ACB2D379718F}"/>
              </a:ext>
            </a:extLst>
          </p:cNvPr>
          <p:cNvSpPr txBox="1">
            <a:spLocks/>
          </p:cNvSpPr>
          <p:nvPr/>
        </p:nvSpPr>
        <p:spPr>
          <a:xfrm>
            <a:off x="1861809" y="234507"/>
            <a:ext cx="8471210" cy="128877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a:solidFill>
                  <a:schemeClr val="bg1"/>
                </a:solidFill>
                <a:cs typeface="Calibri"/>
              </a:rPr>
              <a:t>Focus on Teaching &amp; Learning January 2021</a:t>
            </a:r>
          </a:p>
        </p:txBody>
      </p:sp>
    </p:spTree>
    <p:extLst>
      <p:ext uri="{BB962C8B-B14F-4D97-AF65-F5344CB8AC3E}">
        <p14:creationId xmlns:p14="http://schemas.microsoft.com/office/powerpoint/2010/main" val="4022866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2247"/>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CDE6D5-7900-44E0-A0C8-DE909D7936DC}"/>
              </a:ext>
            </a:extLst>
          </p:cNvPr>
          <p:cNvSpPr/>
          <p:nvPr/>
        </p:nvSpPr>
        <p:spPr>
          <a:xfrm>
            <a:off x="631092" y="1269999"/>
            <a:ext cx="10931767" cy="43277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flipH="1" flipV="1">
            <a:off x="118753" y="-451262"/>
            <a:ext cx="130629" cy="201880"/>
          </a:xfrm>
        </p:spPr>
        <p:txBody>
          <a:bodyPr>
            <a:prstTxWarp prst="textPlain">
              <a:avLst/>
            </a:prstTxWarp>
            <a:normAutofit fontScale="90000"/>
            <a:scene3d>
              <a:camera prst="perspectiveFront"/>
              <a:lightRig rig="threePt" dir="t"/>
            </a:scene3d>
          </a:bodyPr>
          <a:lstStyle/>
          <a:p>
            <a:endParaRPr lang="en-US" sz="5400">
              <a:solidFill>
                <a:schemeClr val="bg1"/>
              </a:solidFill>
              <a:latin typeface="+mn-lt"/>
            </a:endParaRPr>
          </a:p>
        </p:txBody>
      </p:sp>
      <p:pic>
        <p:nvPicPr>
          <p:cNvPr id="7" name="Picture 7">
            <a:extLst>
              <a:ext uri="{FF2B5EF4-FFF2-40B4-BE49-F238E27FC236}">
                <a16:creationId xmlns:a16="http://schemas.microsoft.com/office/drawing/2014/main" id="{6E09D2F1-9627-4479-8E5C-E120A90A72C0}"/>
              </a:ext>
            </a:extLst>
          </p:cNvPr>
          <p:cNvPicPr>
            <a:picLocks noChangeAspect="1"/>
          </p:cNvPicPr>
          <p:nvPr/>
        </p:nvPicPr>
        <p:blipFill rotWithShape="1">
          <a:blip r:embed="rId2"/>
          <a:srcRect t="133" b="133"/>
          <a:stretch/>
        </p:blipFill>
        <p:spPr>
          <a:xfrm>
            <a:off x="2000933" y="1266013"/>
            <a:ext cx="8469533" cy="3752411"/>
          </a:xfrm>
          <a:prstGeom prst="rect">
            <a:avLst/>
          </a:prstGeom>
          <a:ln w="19050">
            <a:noFill/>
            <a:miter lim="800000"/>
          </a:ln>
        </p:spPr>
      </p:pic>
      <p:sp>
        <p:nvSpPr>
          <p:cNvPr id="3" name="TextBox 2">
            <a:extLst>
              <a:ext uri="{FF2B5EF4-FFF2-40B4-BE49-F238E27FC236}">
                <a16:creationId xmlns:a16="http://schemas.microsoft.com/office/drawing/2014/main" id="{E144267B-2360-4281-96B1-C89D7D7F4F59}"/>
              </a:ext>
            </a:extLst>
          </p:cNvPr>
          <p:cNvSpPr txBox="1"/>
          <p:nvPr/>
        </p:nvSpPr>
        <p:spPr>
          <a:xfrm>
            <a:off x="655346" y="4774368"/>
            <a:ext cx="1092178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3600" i="1">
              <a:cs typeface="Calibri"/>
            </a:endParaRPr>
          </a:p>
        </p:txBody>
      </p:sp>
      <p:sp>
        <p:nvSpPr>
          <p:cNvPr id="5" name="TextBox 4">
            <a:extLst>
              <a:ext uri="{FF2B5EF4-FFF2-40B4-BE49-F238E27FC236}">
                <a16:creationId xmlns:a16="http://schemas.microsoft.com/office/drawing/2014/main" id="{00455EA2-BA55-4488-A5D1-62F8DE3EE36E}"/>
              </a:ext>
            </a:extLst>
          </p:cNvPr>
          <p:cNvSpPr txBox="1"/>
          <p:nvPr/>
        </p:nvSpPr>
        <p:spPr>
          <a:xfrm>
            <a:off x="737822" y="4674822"/>
            <a:ext cx="1097865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rgbClr val="922247"/>
                </a:solidFill>
                <a:latin typeface="Myriad pro"/>
              </a:rPr>
              <a:t>Developing Pedagogy That Fosters Anti-Racism </a:t>
            </a:r>
            <a:endParaRPr lang="en-US" sz="3600">
              <a:solidFill>
                <a:srgbClr val="922247"/>
              </a:solidFill>
              <a:latin typeface="Myriad pro"/>
            </a:endParaRPr>
          </a:p>
          <a:p>
            <a:pPr algn="l"/>
            <a:endParaRPr lang="en-US">
              <a:cs typeface="Calibri"/>
            </a:endParaRPr>
          </a:p>
        </p:txBody>
      </p:sp>
      <p:sp>
        <p:nvSpPr>
          <p:cNvPr id="6" name="TextBox 5">
            <a:extLst>
              <a:ext uri="{FF2B5EF4-FFF2-40B4-BE49-F238E27FC236}">
                <a16:creationId xmlns:a16="http://schemas.microsoft.com/office/drawing/2014/main" id="{8CBE449E-AA81-437F-965C-220EF70B09C5}"/>
              </a:ext>
            </a:extLst>
          </p:cNvPr>
          <p:cNvSpPr txBox="1"/>
          <p:nvPr/>
        </p:nvSpPr>
        <p:spPr>
          <a:xfrm>
            <a:off x="4720981" y="3735265"/>
            <a:ext cx="2743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i="1">
                <a:solidFill>
                  <a:srgbClr val="922247"/>
                </a:solidFill>
                <a:latin typeface="Myriad pro"/>
              </a:rPr>
              <a:t>January 2021 </a:t>
            </a:r>
            <a:endParaRPr lang="en-US" i="1"/>
          </a:p>
        </p:txBody>
      </p:sp>
    </p:spTree>
    <p:extLst>
      <p:ext uri="{BB962C8B-B14F-4D97-AF65-F5344CB8AC3E}">
        <p14:creationId xmlns:p14="http://schemas.microsoft.com/office/powerpoint/2010/main" val="387844470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16CC3E-AFA9-496C-826D-48159B233916}"/>
              </a:ext>
            </a:extLst>
          </p:cNvPr>
          <p:cNvSpPr>
            <a:spLocks noGrp="1"/>
          </p:cNvSpPr>
          <p:nvPr>
            <p:ph idx="1"/>
          </p:nvPr>
        </p:nvSpPr>
        <p:spPr>
          <a:xfrm>
            <a:off x="847969" y="2196856"/>
            <a:ext cx="10515600" cy="658569"/>
          </a:xfrm>
        </p:spPr>
        <p:txBody>
          <a:bodyPr vert="horz" lIns="91440" tIns="45720" rIns="91440" bIns="45720" rtlCol="0" anchor="t">
            <a:normAutofit/>
          </a:bodyPr>
          <a:lstStyle/>
          <a:p>
            <a:pPr marL="0" indent="0" algn="ctr">
              <a:buNone/>
            </a:pPr>
            <a:r>
              <a:rPr lang="en-US" sz="4000" b="1">
                <a:solidFill>
                  <a:srgbClr val="922247"/>
                </a:solidFill>
                <a:cs typeface="Calibri"/>
              </a:rPr>
              <a:t>VIDEO: What is anti-racist pedagogy at Loyola?</a:t>
            </a:r>
            <a:endParaRPr lang="en-US" sz="4000">
              <a:cs typeface="Calibri"/>
            </a:endParaRPr>
          </a:p>
        </p:txBody>
      </p:sp>
      <p:sp>
        <p:nvSpPr>
          <p:cNvPr id="5" name="Rectangle 4">
            <a:extLst>
              <a:ext uri="{FF2B5EF4-FFF2-40B4-BE49-F238E27FC236}">
                <a16:creationId xmlns:a16="http://schemas.microsoft.com/office/drawing/2014/main" id="{82C35887-2623-41F1-9D60-0D2F1A142A17}"/>
              </a:ext>
            </a:extLst>
          </p:cNvPr>
          <p:cNvSpPr/>
          <p:nvPr/>
        </p:nvSpPr>
        <p:spPr>
          <a:xfrm>
            <a:off x="8022" y="-2740"/>
            <a:ext cx="12192000" cy="1765905"/>
          </a:xfrm>
          <a:prstGeom prst="rect">
            <a:avLst/>
          </a:prstGeom>
          <a:solidFill>
            <a:srgbClr val="922247"/>
          </a:solidFill>
          <a:ln>
            <a:solidFill>
              <a:srgbClr val="922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613847BC-459F-4547-84CE-581DE470C5EE}"/>
              </a:ext>
            </a:extLst>
          </p:cNvPr>
          <p:cNvSpPr txBox="1">
            <a:spLocks/>
          </p:cNvSpPr>
          <p:nvPr/>
        </p:nvSpPr>
        <p:spPr>
          <a:xfrm>
            <a:off x="1861809" y="234507"/>
            <a:ext cx="8471210" cy="128877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a:solidFill>
                  <a:schemeClr val="bg1"/>
                </a:solidFill>
                <a:cs typeface="Calibri"/>
              </a:rPr>
              <a:t>Focus on Teaching &amp; Learning January 2021</a:t>
            </a:r>
          </a:p>
        </p:txBody>
      </p:sp>
      <p:pic>
        <p:nvPicPr>
          <p:cNvPr id="9" name="Picture 9" descr="A large body of water with a city in the background&#10;&#10;Description automatically generated">
            <a:extLst>
              <a:ext uri="{FF2B5EF4-FFF2-40B4-BE49-F238E27FC236}">
                <a16:creationId xmlns:a16="http://schemas.microsoft.com/office/drawing/2014/main" id="{5DCC8EAB-7452-47F6-BB8C-C06AFE68F830}"/>
              </a:ext>
            </a:extLst>
          </p:cNvPr>
          <p:cNvPicPr>
            <a:picLocks noChangeAspect="1"/>
          </p:cNvPicPr>
          <p:nvPr/>
        </p:nvPicPr>
        <p:blipFill>
          <a:blip r:embed="rId2"/>
          <a:stretch>
            <a:fillRect/>
          </a:stretch>
        </p:blipFill>
        <p:spPr>
          <a:xfrm>
            <a:off x="3317631" y="3228388"/>
            <a:ext cx="5566507" cy="3126839"/>
          </a:xfrm>
          <a:prstGeom prst="rect">
            <a:avLst/>
          </a:prstGeom>
        </p:spPr>
      </p:pic>
    </p:spTree>
    <p:extLst>
      <p:ext uri="{BB962C8B-B14F-4D97-AF65-F5344CB8AC3E}">
        <p14:creationId xmlns:p14="http://schemas.microsoft.com/office/powerpoint/2010/main" val="1615555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0112B-D2BD-45C6-B197-F2279F1BE8C4}"/>
              </a:ext>
            </a:extLst>
          </p:cNvPr>
          <p:cNvSpPr>
            <a:spLocks noGrp="1"/>
          </p:cNvSpPr>
          <p:nvPr>
            <p:ph type="title"/>
          </p:nvPr>
        </p:nvSpPr>
        <p:spPr/>
        <p:txBody>
          <a:bodyPr/>
          <a:lstStyle/>
          <a:p>
            <a:pPr algn="ctr"/>
            <a:r>
              <a:rPr lang="en-US" b="1">
                <a:solidFill>
                  <a:srgbClr val="922247"/>
                </a:solidFill>
                <a:cs typeface="Calibri Light"/>
              </a:rPr>
              <a:t>Anti-racist pedagogy at Loyola</a:t>
            </a:r>
          </a:p>
        </p:txBody>
      </p:sp>
      <p:sp>
        <p:nvSpPr>
          <p:cNvPr id="3" name="Content Placeholder 2">
            <a:extLst>
              <a:ext uri="{FF2B5EF4-FFF2-40B4-BE49-F238E27FC236}">
                <a16:creationId xmlns:a16="http://schemas.microsoft.com/office/drawing/2014/main" id="{48802BC8-44F8-4D28-B98F-131D4DE075A2}"/>
              </a:ext>
            </a:extLst>
          </p:cNvPr>
          <p:cNvSpPr>
            <a:spLocks noGrp="1"/>
          </p:cNvSpPr>
          <p:nvPr>
            <p:ph idx="1"/>
          </p:nvPr>
        </p:nvSpPr>
        <p:spPr/>
        <p:txBody>
          <a:bodyPr vert="horz" lIns="91440" tIns="45720" rIns="91440" bIns="45720" rtlCol="0" anchor="t">
            <a:normAutofit/>
          </a:bodyPr>
          <a:lstStyle/>
          <a:p>
            <a:pPr marL="0" indent="0" algn="ctr">
              <a:buNone/>
            </a:pPr>
            <a:r>
              <a:rPr lang="en-US" sz="4400" i="1">
                <a:cs typeface="Calibri" panose="020F0502020204030204"/>
              </a:rPr>
              <a:t>Let's work together on this difficult but necessary project to </a:t>
            </a:r>
            <a:r>
              <a:rPr lang="en-US" sz="4400" i="1">
                <a:ea typeface="+mn-lt"/>
                <a:cs typeface="+mn-lt"/>
              </a:rPr>
              <a:t>shift our Loyola culture to include more transformative vision, equity, inclusion and justice.</a:t>
            </a:r>
            <a:endParaRPr lang="en-US" sz="3600">
              <a:cs typeface="Calibri" panose="020F0502020204030204"/>
            </a:endParaRPr>
          </a:p>
        </p:txBody>
      </p:sp>
    </p:spTree>
    <p:extLst>
      <p:ext uri="{BB962C8B-B14F-4D97-AF65-F5344CB8AC3E}">
        <p14:creationId xmlns:p14="http://schemas.microsoft.com/office/powerpoint/2010/main" val="1742571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2247"/>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4359BC0-665C-41C9-97BC-9E07FFC7B2DC}"/>
              </a:ext>
            </a:extLst>
          </p:cNvPr>
          <p:cNvSpPr>
            <a:spLocks noGrp="1"/>
          </p:cNvSpPr>
          <p:nvPr>
            <p:ph idx="1"/>
          </p:nvPr>
        </p:nvSpPr>
        <p:spPr>
          <a:xfrm>
            <a:off x="592837" y="1254015"/>
            <a:ext cx="10904207" cy="4342929"/>
          </a:xfrm>
        </p:spPr>
        <p:txBody>
          <a:bodyPr vert="horz" lIns="91440" tIns="45720" rIns="91440" bIns="45720" rtlCol="0" anchor="t">
            <a:noAutofit/>
          </a:bodyPr>
          <a:lstStyle/>
          <a:p>
            <a:pPr marL="0" indent="0">
              <a:lnSpc>
                <a:spcPct val="100000"/>
              </a:lnSpc>
              <a:buNone/>
            </a:pPr>
            <a:r>
              <a:rPr lang="en-US" sz="3200" b="1">
                <a:solidFill>
                  <a:schemeClr val="bg1"/>
                </a:solidFill>
                <a:cs typeface="Calibri" panose="020F0502020204030204"/>
              </a:rPr>
              <a:t>Concurrent Sessions Block 1                             </a:t>
            </a:r>
            <a:r>
              <a:rPr lang="en-US" sz="3200" i="1">
                <a:solidFill>
                  <a:schemeClr val="bg1"/>
                </a:solidFill>
                <a:cs typeface="Calibri" panose="020F0502020204030204"/>
              </a:rPr>
              <a:t>10:45-11:45am</a:t>
            </a:r>
            <a:endParaRPr lang="en-US" sz="2000" i="1">
              <a:solidFill>
                <a:schemeClr val="bg1"/>
              </a:solidFill>
              <a:cs typeface="Calibri" panose="020F0502020204030204"/>
            </a:endParaRPr>
          </a:p>
          <a:p>
            <a:pPr lvl="1">
              <a:lnSpc>
                <a:spcPct val="100000"/>
              </a:lnSpc>
            </a:pPr>
            <a:r>
              <a:rPr lang="en-US" b="1" i="1">
                <a:solidFill>
                  <a:schemeClr val="bg1"/>
                </a:solidFill>
              </a:rPr>
              <a:t>Small Steps to Becoming an Anti-Racist Educator</a:t>
            </a:r>
            <a:endParaRPr lang="en-US" i="1">
              <a:solidFill>
                <a:schemeClr val="bg1"/>
              </a:solidFill>
              <a:cs typeface="Calibri" panose="020F0502020204030204"/>
            </a:endParaRPr>
          </a:p>
          <a:p>
            <a:pPr lvl="1"/>
            <a:r>
              <a:rPr lang="en-US" b="1" i="1">
                <a:solidFill>
                  <a:schemeClr val="bg1"/>
                </a:solidFill>
              </a:rPr>
              <a:t>Decentering Whiteness in the Classroom</a:t>
            </a:r>
            <a:endParaRPr lang="en-US" b="1" i="1">
              <a:solidFill>
                <a:schemeClr val="bg1"/>
              </a:solidFill>
              <a:cs typeface="Calibri"/>
            </a:endParaRPr>
          </a:p>
          <a:p>
            <a:pPr lvl="1"/>
            <a:r>
              <a:rPr lang="en-US" b="1" i="1">
                <a:solidFill>
                  <a:schemeClr val="bg1"/>
                </a:solidFill>
              </a:rPr>
              <a:t>Facilitating Discussion</a:t>
            </a:r>
            <a:endParaRPr lang="en-US" b="1" i="1">
              <a:solidFill>
                <a:schemeClr val="bg1"/>
              </a:solidFill>
              <a:cs typeface="Calibri"/>
            </a:endParaRPr>
          </a:p>
          <a:p>
            <a:pPr marL="0" indent="0">
              <a:lnSpc>
                <a:spcPct val="100000"/>
              </a:lnSpc>
              <a:buNone/>
            </a:pPr>
            <a:r>
              <a:rPr lang="en-US" sz="3200" b="1">
                <a:solidFill>
                  <a:schemeClr val="bg1"/>
                </a:solidFill>
                <a:cs typeface="Calibri" panose="020F0502020204030204"/>
              </a:rPr>
              <a:t>Concurrent Sessions Block 2                             </a:t>
            </a:r>
            <a:r>
              <a:rPr lang="en-US" sz="3200" i="1">
                <a:solidFill>
                  <a:schemeClr val="bg1"/>
                </a:solidFill>
                <a:cs typeface="Calibri" panose="020F0502020204030204"/>
              </a:rPr>
              <a:t>12:00-1:00pm</a:t>
            </a:r>
            <a:endParaRPr lang="en-US" sz="2000" i="1">
              <a:solidFill>
                <a:schemeClr val="bg1"/>
              </a:solidFill>
              <a:cs typeface="Calibri" panose="020F0502020204030204"/>
            </a:endParaRPr>
          </a:p>
          <a:p>
            <a:pPr lvl="1">
              <a:lnSpc>
                <a:spcPct val="100000"/>
              </a:lnSpc>
            </a:pPr>
            <a:r>
              <a:rPr lang="en-US" b="1" i="1">
                <a:solidFill>
                  <a:schemeClr val="bg1"/>
                </a:solidFill>
              </a:rPr>
              <a:t>Outcomes and Assessments</a:t>
            </a:r>
          </a:p>
          <a:p>
            <a:pPr lvl="1">
              <a:lnSpc>
                <a:spcPct val="100000"/>
              </a:lnSpc>
            </a:pPr>
            <a:r>
              <a:rPr lang="en-US" b="1" i="1">
                <a:solidFill>
                  <a:schemeClr val="bg1"/>
                </a:solidFill>
              </a:rPr>
              <a:t>Intellectual Humility</a:t>
            </a:r>
          </a:p>
          <a:p>
            <a:pPr lvl="1">
              <a:lnSpc>
                <a:spcPct val="100000"/>
              </a:lnSpc>
            </a:pPr>
            <a:r>
              <a:rPr lang="en-US" b="1" i="1">
                <a:solidFill>
                  <a:schemeClr val="bg1"/>
                </a:solidFill>
              </a:rPr>
              <a:t>Responsiveness and Reflexivity in Everyday Pedagogy</a:t>
            </a:r>
          </a:p>
          <a:p>
            <a:pPr marL="0" indent="0">
              <a:lnSpc>
                <a:spcPct val="100000"/>
              </a:lnSpc>
              <a:buNone/>
            </a:pPr>
            <a:endParaRPr lang="en-US" sz="3200" b="1">
              <a:solidFill>
                <a:schemeClr val="bg1"/>
              </a:solidFill>
              <a:cs typeface="Calibri" panose="020F0502020204030204"/>
            </a:endParaRPr>
          </a:p>
          <a:p>
            <a:pPr marL="0" indent="0">
              <a:lnSpc>
                <a:spcPct val="100000"/>
              </a:lnSpc>
              <a:buNone/>
            </a:pPr>
            <a:r>
              <a:rPr lang="en-US" sz="3200" b="1">
                <a:solidFill>
                  <a:schemeClr val="bg1"/>
                </a:solidFill>
                <a:cs typeface="Calibri" panose="020F0502020204030204"/>
              </a:rPr>
              <a:t>Post-FOTL Working Group</a:t>
            </a:r>
            <a:r>
              <a:rPr lang="en-US" sz="3200" i="1">
                <a:cs typeface="Calibri" panose="020F0502020204030204"/>
              </a:rPr>
              <a:t>                                </a:t>
            </a:r>
            <a:r>
              <a:rPr lang="en-US" sz="3200" i="1">
                <a:solidFill>
                  <a:srgbClr val="000000"/>
                </a:solidFill>
                <a:cs typeface="Calibri" panose="020F0502020204030204"/>
              </a:rPr>
              <a:t> </a:t>
            </a:r>
            <a:r>
              <a:rPr lang="en-US" sz="3200" i="1">
                <a:solidFill>
                  <a:schemeClr val="bg1"/>
                </a:solidFill>
                <a:cs typeface="Calibri" panose="020F0502020204030204"/>
              </a:rPr>
              <a:t>TOMORROW 10am</a:t>
            </a:r>
            <a:br>
              <a:rPr lang="en-US" sz="3200" i="1">
                <a:cs typeface="Calibri" panose="020F0502020204030204"/>
              </a:rPr>
            </a:br>
            <a:br>
              <a:rPr lang="en-US" sz="3200" i="1">
                <a:cs typeface="Calibri" panose="020F0502020204030204"/>
              </a:rPr>
            </a:br>
            <a:br>
              <a:rPr lang="en-US" sz="3200" i="1">
                <a:cs typeface="Calibri" panose="020F0502020204030204"/>
              </a:rPr>
            </a:br>
            <a:br>
              <a:rPr lang="en-US" sz="3200" i="1">
                <a:cs typeface="Calibri" panose="020F0502020204030204"/>
              </a:rPr>
            </a:br>
            <a:br>
              <a:rPr lang="en-US" sz="3200">
                <a:cs typeface="Calibri" panose="020F0502020204030204"/>
              </a:rPr>
            </a:br>
            <a:br>
              <a:rPr lang="en-US" sz="2000">
                <a:cs typeface="Calibri" panose="020F0502020204030204"/>
              </a:rPr>
            </a:br>
            <a:endParaRPr lang="en-US" sz="2000" i="1">
              <a:cs typeface="Calibri" panose="020F0502020204030204"/>
            </a:endParaRPr>
          </a:p>
          <a:p>
            <a:pPr marL="0" indent="0">
              <a:buNone/>
            </a:pPr>
            <a:endParaRPr lang="en-US" sz="2000">
              <a:cs typeface="Calibri" panose="020F0502020204030204"/>
            </a:endParaRPr>
          </a:p>
        </p:txBody>
      </p:sp>
      <p:sp>
        <p:nvSpPr>
          <p:cNvPr id="9" name="TextBox 8">
            <a:extLst>
              <a:ext uri="{FF2B5EF4-FFF2-40B4-BE49-F238E27FC236}">
                <a16:creationId xmlns:a16="http://schemas.microsoft.com/office/drawing/2014/main" id="{55E76CA2-A442-4581-A11C-97A7015A10DF}"/>
              </a:ext>
            </a:extLst>
          </p:cNvPr>
          <p:cNvSpPr txBox="1"/>
          <p:nvPr/>
        </p:nvSpPr>
        <p:spPr>
          <a:xfrm>
            <a:off x="3643150" y="158144"/>
            <a:ext cx="48006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solidFill>
                  <a:schemeClr val="bg1"/>
                </a:solidFill>
                <a:latin typeface="Calibri Light"/>
                <a:cs typeface="Calibri Light"/>
              </a:rPr>
              <a:t>Today's Schedule</a:t>
            </a:r>
            <a:endParaRPr lang="en-US">
              <a:solidFill>
                <a:schemeClr val="bg1"/>
              </a:solidFill>
            </a:endParaRPr>
          </a:p>
        </p:txBody>
      </p:sp>
    </p:spTree>
    <p:custDataLst>
      <p:tags r:id="rId1"/>
    </p:custDataLst>
    <p:extLst>
      <p:ext uri="{BB962C8B-B14F-4D97-AF65-F5344CB8AC3E}">
        <p14:creationId xmlns:p14="http://schemas.microsoft.com/office/powerpoint/2010/main" val="1142763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157E8C6B576841973416B1FAB2F069" ma:contentTypeVersion="12" ma:contentTypeDescription="Create a new document." ma:contentTypeScope="" ma:versionID="e1a25a1dd7bbb2fcc27b8178b24534b4">
  <xsd:schema xmlns:xsd="http://www.w3.org/2001/XMLSchema" xmlns:xs="http://www.w3.org/2001/XMLSchema" xmlns:p="http://schemas.microsoft.com/office/2006/metadata/properties" xmlns:ns2="ed468a1d-be4c-4419-bcf5-210cc53d3a6d" xmlns:ns3="e81b1abb-2002-435a-a018-5721bb4a0dbc" targetNamespace="http://schemas.microsoft.com/office/2006/metadata/properties" ma:root="true" ma:fieldsID="44d9c329184ca9b5980eb424e0bafcf7" ns2:_="" ns3:_="">
    <xsd:import namespace="ed468a1d-be4c-4419-bcf5-210cc53d3a6d"/>
    <xsd:import namespace="e81b1abb-2002-435a-a018-5721bb4a0d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468a1d-be4c-4419-bcf5-210cc53d3a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1b1abb-2002-435a-a018-5721bb4a0db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e81b1abb-2002-435a-a018-5721bb4a0dbc">
      <UserInfo>
        <DisplayName>Iniguez, Mayra</DisplayName>
        <AccountId>15</AccountId>
        <AccountType/>
      </UserInfo>
      <UserInfo>
        <DisplayName>Mansbach, Jessica</DisplayName>
        <AccountId>17</AccountId>
        <AccountType/>
      </UserInfo>
      <UserInfo>
        <DisplayName>Thibeau, Matthew</DisplayName>
        <AccountId>34</AccountId>
        <AccountType/>
      </UserInfo>
      <UserInfo>
        <DisplayName>D'agostino, Jo Beth</DisplayName>
        <AccountId>93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B461F0-4816-4E42-8331-E06642EC6321}">
  <ds:schemaRefs>
    <ds:schemaRef ds:uri="e81b1abb-2002-435a-a018-5721bb4a0dbc"/>
    <ds:schemaRef ds:uri="ed468a1d-be4c-4419-bcf5-210cc53d3a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711AEB5-7CDB-4C19-9FC9-40B7283E4114}">
  <ds:schemaRefs>
    <ds:schemaRef ds:uri="e81b1abb-2002-435a-a018-5721bb4a0dbc"/>
    <ds:schemaRef ds:uri="ed468a1d-be4c-4419-bcf5-210cc53d3a6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59403B8-8256-47FF-9AAB-5DED832C99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2</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Anti-racist pedagogy at Loyola</vt:lpstr>
      <vt:lpstr>PowerPoint Presentation</vt:lpstr>
      <vt:lpstr>Post-FOTL Working Group</vt:lpstr>
      <vt:lpstr>Welcome from Amy Nelson Christensen, PhD</vt:lpstr>
      <vt:lpstr>  THANK YOU to our  Student Panelists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23rd FOTL</dc:title>
  <dc:creator>Moy, Terry</dc:creator>
  <cp:revision>2</cp:revision>
  <dcterms:modified xsi:type="dcterms:W3CDTF">2021-01-19T22:51:33Z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0x010100D8157E8C6B576841973416B1FAB2F069</vt:lpwstr>
  </property>
  <property fmtid="{D5CDD505-2E9C-101B-9397-08002B2CF9AE}" pid="3" name="ArticulateGUID">
    <vt:lpwstr>DD32F158-1F67-4F69-A670-5D014C5903D7</vt:lpwstr>
  </property>
  <property fmtid="{D5CDD505-2E9C-101B-9397-08002B2CF9AE}" pid="4" name="ArticulatePath">
    <vt:lpwstr>Welcome to 23rd FOTL</vt:lpwstr>
  </property>
</Properties>
</file>